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61" r:id="rId2"/>
    <p:sldId id="256" r:id="rId3"/>
    <p:sldId id="257" r:id="rId4"/>
    <p:sldId id="258" r:id="rId5"/>
    <p:sldId id="259" r:id="rId6"/>
    <p:sldId id="260" r:id="rId7"/>
    <p:sldId id="261" r:id="rId8"/>
    <p:sldId id="286" r:id="rId9"/>
    <p:sldId id="285" r:id="rId10"/>
    <p:sldId id="266" r:id="rId11"/>
    <p:sldId id="268" r:id="rId12"/>
    <p:sldId id="269" r:id="rId13"/>
    <p:sldId id="262" r:id="rId14"/>
    <p:sldId id="263" r:id="rId15"/>
    <p:sldId id="267" r:id="rId16"/>
    <p:sldId id="280" r:id="rId17"/>
    <p:sldId id="271" r:id="rId18"/>
    <p:sldId id="272" r:id="rId19"/>
    <p:sldId id="289" r:id="rId20"/>
    <p:sldId id="290" r:id="rId21"/>
    <p:sldId id="273" r:id="rId22"/>
    <p:sldId id="275" r:id="rId23"/>
    <p:sldId id="277" r:id="rId24"/>
    <p:sldId id="278" r:id="rId25"/>
    <p:sldId id="276" r:id="rId26"/>
    <p:sldId id="274" r:id="rId27"/>
    <p:sldId id="279" r:id="rId28"/>
    <p:sldId id="281" r:id="rId29"/>
    <p:sldId id="291" r:id="rId30"/>
    <p:sldId id="292" r:id="rId31"/>
    <p:sldId id="293" r:id="rId32"/>
    <p:sldId id="294" r:id="rId33"/>
    <p:sldId id="362" r:id="rId34"/>
    <p:sldId id="364" r:id="rId35"/>
    <p:sldId id="363" r:id="rId36"/>
    <p:sldId id="365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264" r:id="rId46"/>
    <p:sldId id="265" r:id="rId47"/>
    <p:sldId id="315" r:id="rId48"/>
    <p:sldId id="316" r:id="rId49"/>
    <p:sldId id="317" r:id="rId50"/>
    <p:sldId id="270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57" r:id="rId66"/>
    <p:sldId id="358" r:id="rId67"/>
    <p:sldId id="359" r:id="rId68"/>
    <p:sldId id="360" r:id="rId69"/>
    <p:sldId id="297" r:id="rId70"/>
    <p:sldId id="298" r:id="rId71"/>
    <p:sldId id="299" r:id="rId72"/>
    <p:sldId id="300" r:id="rId73"/>
    <p:sldId id="301" r:id="rId74"/>
    <p:sldId id="303" r:id="rId75"/>
    <p:sldId id="304" r:id="rId76"/>
    <p:sldId id="305" r:id="rId77"/>
    <p:sldId id="306" r:id="rId78"/>
    <p:sldId id="332" r:id="rId79"/>
    <p:sldId id="334" r:id="rId80"/>
    <p:sldId id="335" r:id="rId81"/>
    <p:sldId id="336" r:id="rId82"/>
    <p:sldId id="337" r:id="rId83"/>
    <p:sldId id="338" r:id="rId84"/>
    <p:sldId id="339" r:id="rId85"/>
    <p:sldId id="342" r:id="rId86"/>
    <p:sldId id="343" r:id="rId87"/>
    <p:sldId id="344" r:id="rId88"/>
    <p:sldId id="345" r:id="rId89"/>
    <p:sldId id="333" r:id="rId90"/>
    <p:sldId id="341" r:id="rId9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6"/>
    <p:restoredTop sz="94650"/>
  </p:normalViewPr>
  <p:slideViewPr>
    <p:cSldViewPr snapToGrid="0" snapToObjects="1">
      <p:cViewPr>
        <p:scale>
          <a:sx n="63" d="100"/>
          <a:sy n="63" d="100"/>
        </p:scale>
        <p:origin x="-72" y="-25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2EC6D5D-7496-8663-4D0A-A5E4C90BD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B4A6473E-7D0E-91F8-5C9E-CEF116144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BACDB8B-98A0-16A8-48B3-7DC62FF47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25935-75CF-854F-959F-46DD0009F851}" type="datetimeFigureOut">
              <a:rPr lang="it-IT" smtClean="0"/>
              <a:t>17/06/2022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BE6A871-C988-481D-B2F6-1401744C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89A8067-A84B-35E8-1259-9596217D7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2928-191D-3941-B8AB-DA829EFA9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1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2EC6534-C052-EB36-F08D-372DD9A82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54B28A3F-8228-3279-04FE-D473EED0E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B28A004-4EA6-57F9-1EEC-4AA7B74D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25935-75CF-854F-959F-46DD0009F851}" type="datetimeFigureOut">
              <a:rPr lang="it-IT" smtClean="0"/>
              <a:t>17/06/2022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CDAE573-77C5-7723-9F5F-2885E6ACB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AC36DA7-0CA0-5285-9D37-8C77CAAB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2928-191D-3941-B8AB-DA829EFA9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879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978E68B8-638F-764A-EBB7-990FD6EDF4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A9C3B882-BE02-9D37-88EB-1BB724025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6F4F37E-BA9B-525F-5441-0EB2EDC7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25935-75CF-854F-959F-46DD0009F851}" type="datetimeFigureOut">
              <a:rPr lang="it-IT" smtClean="0"/>
              <a:t>17/06/2022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E36850C0-AECA-3933-04CB-117EEABC3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BB3FFA6-CAA0-7928-489D-4671481C3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2928-191D-3941-B8AB-DA829EFA9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978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36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5869E3E-B8BB-2078-0369-27208417C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B215B0A-1D91-273B-D3FA-864B08628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53CBC82-85B9-AD7A-A5CF-07C18FCA3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25935-75CF-854F-959F-46DD0009F851}" type="datetimeFigureOut">
              <a:rPr lang="it-IT" smtClean="0"/>
              <a:t>17/06/2022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C02420E-E6C6-C11F-E3AC-988BEF7AF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A4DDCA9-7117-DE97-BE1E-23F98AF9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2928-191D-3941-B8AB-DA829EFA9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269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1E9F3A0-B55B-E291-D23C-E8C588E5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11A32ECE-4833-A177-6EE1-09B7AC437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9B13A80-2D5E-D332-A9D9-FC948AFE1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25935-75CF-854F-959F-46DD0009F851}" type="datetimeFigureOut">
              <a:rPr lang="it-IT" smtClean="0"/>
              <a:t>17/06/2022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2F31469-D243-8C8E-A306-D1D2CF7E2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7DDC801-7D77-D8BF-27E1-BB0A16C31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2928-191D-3941-B8AB-DA829EFA9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3647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E8B2381-F107-446E-D6F8-2620458B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316DA0A-FB08-4EEA-CB39-3DED9CC46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10FA49F8-A368-29DC-F246-84211B254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FD2A4D3E-C676-B229-BBFE-BF5B25101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25935-75CF-854F-959F-46DD0009F851}" type="datetimeFigureOut">
              <a:rPr lang="it-IT" smtClean="0"/>
              <a:t>17/06/2022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6E63A1B9-1102-532F-3186-1461EC3B5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241FB218-EA95-CDDA-AD78-8E4BF309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2928-191D-3941-B8AB-DA829EFA9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0037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934CD2C-AFEC-CCB0-8066-7EB95D032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F1FC19FC-3EE2-7821-7740-DED1F6C76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DEF12072-F7C0-8C2E-EFE3-0C3E1A5FE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06EE8B03-2572-26AA-E436-8F7AC7CC56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173E9F50-2175-8A06-7E06-DE16EC6D32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CE77EB91-9F5C-C7E8-72A5-2AF4154C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25935-75CF-854F-959F-46DD0009F851}" type="datetimeFigureOut">
              <a:rPr lang="it-IT" smtClean="0"/>
              <a:t>17/06/2022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BFAE2999-B34F-D0D0-8F44-19B205FC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ECFE3F9E-109C-7D67-EF85-0326A4B3D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2928-191D-3941-B8AB-DA829EFA9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339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1731087-6161-EAF7-3F2D-D1CC56595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94BE0734-CC8D-80C0-A56F-7718D4472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25935-75CF-854F-959F-46DD0009F851}" type="datetimeFigureOut">
              <a:rPr lang="it-IT" smtClean="0"/>
              <a:t>17/06/2022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CE0621BB-FE17-D348-15F6-4B18B119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C8A2C63C-7151-1222-D559-AA2A4978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2928-191D-3941-B8AB-DA829EFA9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73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FC169726-87DA-4648-7B7D-D821D79C3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25935-75CF-854F-959F-46DD0009F851}" type="datetimeFigureOut">
              <a:rPr lang="it-IT" smtClean="0"/>
              <a:t>17/06/2022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6CC26B85-6008-FD1B-F0D2-6E41DA7A1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7E69D202-0BE9-216B-9E4B-250B8A35A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2928-191D-3941-B8AB-DA829EFA9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77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0ACE2D4-4937-6AD4-260B-80568904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DE97330-2D04-AF3E-95D8-DD0C172B3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0CD3B14A-2DA0-A178-F6F4-CA45070F5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56DDE669-3490-E916-6813-131B5E0E7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25935-75CF-854F-959F-46DD0009F851}" type="datetimeFigureOut">
              <a:rPr lang="it-IT" smtClean="0"/>
              <a:t>17/06/2022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9BAAA4EE-268B-55F8-A996-C7E9D0A33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9684090A-CBC4-A995-1195-D1F240FE5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2928-191D-3941-B8AB-DA829EFA9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2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EBEE992-229E-18E3-EF0E-3557E3EBA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2236414C-94F3-8FA6-64C9-CA41E5C6E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B2A0FD8F-2A2F-F1CB-16E2-81C90A9E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67EAD23E-A243-7837-3D7E-0973D5348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25935-75CF-854F-959F-46DD0009F851}" type="datetimeFigureOut">
              <a:rPr lang="it-IT" smtClean="0"/>
              <a:t>17/06/2022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F49BC27B-9095-E31A-35FC-B9FA0315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801E7623-1020-FDF5-89BA-C7783149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2928-191D-3941-B8AB-DA829EFA9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08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074A65D0-AD6E-9E00-B9D7-007BDF102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5B46799-420A-1B17-1585-8C006E750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0AFA673-3490-DF55-78E8-81C97D6C5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25935-75CF-854F-959F-46DD0009F851}" type="datetimeFigureOut">
              <a:rPr lang="it-IT" smtClean="0"/>
              <a:t>17/06/2022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8034C11-15D6-DBA6-A453-50C98C5B6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6C2B67B-438B-C351-97E6-F3DBCD298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D2928-191D-3941-B8AB-DA829EFA9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69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6">
            <a:extLst>
              <a:ext uri="{FF2B5EF4-FFF2-40B4-BE49-F238E27FC236}">
                <a16:creationId xmlns:a16="http://schemas.microsoft.com/office/drawing/2014/main" xmlns="" id="{4E1BEB12-92AF-4445-98AD-4C7756E7C9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D0522C2C-7B5C-48A7-A969-03941E5D2E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xmlns="" id="{9C682A1A-5B2D-4111-BBD6-62016563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6EE29F2-D77F-4BD0-A20B-334D316A1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xmlns="" id="{22D09ED2-868F-42C6-866E-F92E0CEF31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DCF32C5-3109-2D4C-C98F-CD2AA757E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LAVORI REALIZZATI NEL SECONDO QUADRIMESTRE – I.C. CROSIA S.S.I </a:t>
            </a:r>
            <a:r>
              <a:rPr lang="en-US" sz="5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grado</a:t>
            </a:r>
            <a:endParaRPr lang="en-US" sz="51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38009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sport, ballerino&#10;&#10;Descrizione generata automaticamente">
            <a:extLst>
              <a:ext uri="{FF2B5EF4-FFF2-40B4-BE49-F238E27FC236}">
                <a16:creationId xmlns:a16="http://schemas.microsoft.com/office/drawing/2014/main" xmlns="" id="{389DFE8D-9939-D284-DF7B-547FAA61E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07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persona, persone, folla&#10;&#10;Descrizione generata automaticamente">
            <a:extLst>
              <a:ext uri="{FF2B5EF4-FFF2-40B4-BE49-F238E27FC236}">
                <a16:creationId xmlns:a16="http://schemas.microsoft.com/office/drawing/2014/main" xmlns="" id="{45F31A4F-DC9E-33A3-2C51-6864E623F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33" y="679414"/>
            <a:ext cx="11918133" cy="5499172"/>
          </a:xfrm>
          <a:solidFill>
            <a:schemeClr val="accent2">
              <a:alpha val="44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2070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xmlns="" id="{E559D998-AB6C-46E1-B394-118E9A1E2D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persona, esterni, folla&#10;&#10;Descrizione generata automaticamente">
            <a:extLst>
              <a:ext uri="{FF2B5EF4-FFF2-40B4-BE49-F238E27FC236}">
                <a16:creationId xmlns:a16="http://schemas.microsoft.com/office/drawing/2014/main" xmlns="" id="{37EC27F0-1367-9754-0027-9F6872563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4848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xmlns="" id="{C7D023E4-8DE1-436E-9847-ED6A4B4B04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xmlns="" id="{8B2B1708-8CE4-4A20-94F5-55118AE2CB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C2D6DD8-FAD6-401D-9DE6-71DD04C98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xmlns="" id="{1BAD33E9-3181-4B0F-B82D-384777D819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xmlns="" id="{CF64871D-491F-4731-8BF2-391FF2F067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3F5E015-E085-4624-B431-B424144486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4DDB60AE-8B9C-4BA0-93DC-F8C9EBF6D8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9F247760-BE07-41A2-969E-570081E65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57A70BD2-76FC-4BDD-9E64-3B93D5EF36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AADD9643-5489-42CB-9762-FBAC2AAE9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09A2C16E-2745-4E3D-BECC-D6675522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52E5A063-571D-4461-9869-B3E93F6E69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66019AD-E33B-4DBF-BAD3-AE361160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" name="Segnaposto contenuto 4" descr="Immagine che contiene persona&#10;&#10;Descrizione generata automaticamente">
            <a:extLst>
              <a:ext uri="{FF2B5EF4-FFF2-40B4-BE49-F238E27FC236}">
                <a16:creationId xmlns:a16="http://schemas.microsoft.com/office/drawing/2014/main" xmlns="" id="{8636CC6D-7F9E-65A6-BD3A-BB7F00137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130" y="598259"/>
            <a:ext cx="10889442" cy="56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8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Segnaposto contenuto 4" descr="Immagine che contiene persona&#10;&#10;Descrizione generata automaticamente">
            <a:extLst>
              <a:ext uri="{FF2B5EF4-FFF2-40B4-BE49-F238E27FC236}">
                <a16:creationId xmlns:a16="http://schemas.microsoft.com/office/drawing/2014/main" xmlns="" id="{C9225076-32B5-D548-99C1-ACD531160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74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3B8FF72D-BEF3-6768-9396-937B20EDA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96" y="720437"/>
            <a:ext cx="11315260" cy="5220999"/>
          </a:xfrm>
        </p:spPr>
      </p:pic>
    </p:spTree>
    <p:extLst>
      <p:ext uri="{BB962C8B-B14F-4D97-AF65-F5344CB8AC3E}">
        <p14:creationId xmlns:p14="http://schemas.microsoft.com/office/powerpoint/2010/main" val="499676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persona, cielo, esterni, gruppo&#10;&#10;Descrizione generata automaticamente">
            <a:extLst>
              <a:ext uri="{FF2B5EF4-FFF2-40B4-BE49-F238E27FC236}">
                <a16:creationId xmlns:a16="http://schemas.microsoft.com/office/drawing/2014/main" xmlns="" id="{054FD222-C361-D1D0-07D3-DA67412E3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58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testo, parecchi, vendita&#10;&#10;Descrizione generata automaticamente">
            <a:extLst>
              <a:ext uri="{FF2B5EF4-FFF2-40B4-BE49-F238E27FC236}">
                <a16:creationId xmlns:a16="http://schemas.microsoft.com/office/drawing/2014/main" xmlns="" id="{3F88A5C5-43F7-7AB1-B52E-7AEA9C155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982" y="967448"/>
            <a:ext cx="10474035" cy="589055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247D67D1-7CAC-4D02-A6FE-A2F1239A7F41}"/>
              </a:ext>
            </a:extLst>
          </p:cNvPr>
          <p:cNvSpPr txBox="1"/>
          <p:nvPr/>
        </p:nvSpPr>
        <p:spPr>
          <a:xfrm>
            <a:off x="4411466" y="124691"/>
            <a:ext cx="33690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MOBILITA’ IN USCITA 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</a:rPr>
              <a:t>PORTOGALLO</a:t>
            </a:r>
          </a:p>
        </p:txBody>
      </p:sp>
    </p:spTree>
    <p:extLst>
      <p:ext uri="{BB962C8B-B14F-4D97-AF65-F5344CB8AC3E}">
        <p14:creationId xmlns:p14="http://schemas.microsoft.com/office/powerpoint/2010/main" val="692732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559D998-AB6C-46E1-B394-118E9A1E2D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persona, esterni, cielo, bagagli&#10;&#10;Descrizione generata automaticamente">
            <a:extLst>
              <a:ext uri="{FF2B5EF4-FFF2-40B4-BE49-F238E27FC236}">
                <a16:creationId xmlns:a16="http://schemas.microsoft.com/office/drawing/2014/main" xmlns="" id="{FF119714-EECA-09E3-7320-1E5DBE51D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1754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persona, soffitto, interni, inpiedi&#10;&#10;Descrizione generata automaticamente">
            <a:extLst>
              <a:ext uri="{FF2B5EF4-FFF2-40B4-BE49-F238E27FC236}">
                <a16:creationId xmlns:a16="http://schemas.microsoft.com/office/drawing/2014/main" xmlns="" id="{9612005C-259A-4D50-BB16-39BE18D6E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8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xmlns="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persona, soffitto, metropolitana&#10;&#10;Descrizione generata automaticamente">
            <a:extLst>
              <a:ext uri="{FF2B5EF4-FFF2-40B4-BE49-F238E27FC236}">
                <a16:creationId xmlns:a16="http://schemas.microsoft.com/office/drawing/2014/main" xmlns="" id="{6035AA3C-840D-61A3-E966-96C5E91470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7BB069D-DDCF-42F7-1F83-DAB485178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it-IT" sz="6600" b="1"/>
              <a:t>PROGETTO ERASMUS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029D6290-2B1D-765C-67EC-ECAA10AD1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Autofit/>
          </a:bodyPr>
          <a:lstStyle/>
          <a:p>
            <a:pPr algn="l"/>
            <a:r>
              <a:rPr lang="it-IT" sz="2000" dirty="0"/>
              <a:t>MOBILITA’ DOCENTI - </a:t>
            </a:r>
            <a:r>
              <a:rPr lang="it-IT" sz="2000" b="1" dirty="0"/>
              <a:t>CESKE’ - REPUBBLICA CECA</a:t>
            </a:r>
          </a:p>
        </p:txBody>
      </p:sp>
    </p:spTree>
    <p:extLst>
      <p:ext uri="{BB962C8B-B14F-4D97-AF65-F5344CB8AC3E}">
        <p14:creationId xmlns:p14="http://schemas.microsoft.com/office/powerpoint/2010/main" val="799568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xmlns="" id="{1EBCB902-3095-5A7C-38DB-2FB24F4C0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54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erba, cielo, esterni, persona&#10;&#10;Descrizione generata automaticamente">
            <a:extLst>
              <a:ext uri="{FF2B5EF4-FFF2-40B4-BE49-F238E27FC236}">
                <a16:creationId xmlns:a16="http://schemas.microsoft.com/office/drawing/2014/main" xmlns="" id="{7D48A0BA-C4B9-8363-75FA-9E65A075E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65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albero, strada, persona, esterni&#10;&#10;Descrizione generata automaticamente">
            <a:extLst>
              <a:ext uri="{FF2B5EF4-FFF2-40B4-BE49-F238E27FC236}">
                <a16:creationId xmlns:a16="http://schemas.microsoft.com/office/drawing/2014/main" xmlns="" id="{18860FC7-2403-A3DE-31D0-A22D7F8A8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1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persona, interni, persone, folla&#10;&#10;Descrizione generata automaticamente">
            <a:extLst>
              <a:ext uri="{FF2B5EF4-FFF2-40B4-BE49-F238E27FC236}">
                <a16:creationId xmlns:a16="http://schemas.microsoft.com/office/drawing/2014/main" xmlns="" id="{51BB7A2C-0372-F08F-29B5-8C21E041D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26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albero, esterni, natura, cascata&#10;&#10;Descrizione generata automaticamente">
            <a:extLst>
              <a:ext uri="{FF2B5EF4-FFF2-40B4-BE49-F238E27FC236}">
                <a16:creationId xmlns:a16="http://schemas.microsoft.com/office/drawing/2014/main" xmlns="" id="{E48C4CCB-AADF-FC8D-802F-060BDCA3D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96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testo, albero, esterni, persone&#10;&#10;Descrizione generata automaticamente">
            <a:extLst>
              <a:ext uri="{FF2B5EF4-FFF2-40B4-BE49-F238E27FC236}">
                <a16:creationId xmlns:a16="http://schemas.microsoft.com/office/drawing/2014/main" xmlns="" id="{DAEAFB12-CE71-BEB7-D0B8-9A47B34C5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08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cielo, persona, esterni, persone&#10;&#10;Descrizione generata automaticamente">
            <a:extLst>
              <a:ext uri="{FF2B5EF4-FFF2-40B4-BE49-F238E27FC236}">
                <a16:creationId xmlns:a16="http://schemas.microsoft.com/office/drawing/2014/main" xmlns="" id="{957DEB34-E360-15A5-10A2-F9F244311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5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cielo, esterni, natura, spiaggia&#10;&#10;Descrizione generata automaticamente">
            <a:extLst>
              <a:ext uri="{FF2B5EF4-FFF2-40B4-BE49-F238E27FC236}">
                <a16:creationId xmlns:a16="http://schemas.microsoft.com/office/drawing/2014/main" xmlns="" id="{80D40B39-0281-DC9C-94EB-E2574C8A0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1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6DE4CB71-2192-1E41-8BEF-65D1288A3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73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E614F1C-2D93-42D0-B229-7681994499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11C8A0B-AB0D-3BD4-420F-07C5B6E75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517762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dirty="0" err="1">
                <a:solidFill>
                  <a:srgbClr val="FF0000"/>
                </a:solidFill>
              </a:rPr>
              <a:t>Partecipazione</a:t>
            </a:r>
            <a:r>
              <a:rPr lang="en-US" sz="3700" b="1" dirty="0">
                <a:solidFill>
                  <a:srgbClr val="FF0000"/>
                </a:solidFill>
              </a:rPr>
              <a:t> </a:t>
            </a:r>
            <a:r>
              <a:rPr lang="en-US" sz="3700" b="1" dirty="0" err="1">
                <a:solidFill>
                  <a:srgbClr val="FF0000"/>
                </a:solidFill>
              </a:rPr>
              <a:t>concorso</a:t>
            </a:r>
            <a:r>
              <a:rPr lang="en-US" sz="3700" b="1" dirty="0">
                <a:solidFill>
                  <a:srgbClr val="FF0000"/>
                </a:solidFill>
              </a:rPr>
              <a:t> "</a:t>
            </a:r>
            <a:r>
              <a:rPr lang="en-US" sz="3700" b="1" dirty="0" err="1">
                <a:solidFill>
                  <a:srgbClr val="FF0000"/>
                </a:solidFill>
              </a:rPr>
              <a:t>inventiamo</a:t>
            </a:r>
            <a:r>
              <a:rPr lang="en-US" sz="3700" b="1" dirty="0">
                <a:solidFill>
                  <a:srgbClr val="FF0000"/>
                </a:solidFill>
              </a:rPr>
              <a:t> </a:t>
            </a:r>
            <a:r>
              <a:rPr lang="en-US" sz="3700" b="1" dirty="0" err="1">
                <a:solidFill>
                  <a:srgbClr val="FF0000"/>
                </a:solidFill>
              </a:rPr>
              <a:t>una</a:t>
            </a:r>
            <a:r>
              <a:rPr lang="en-US" sz="3700" b="1" dirty="0">
                <a:solidFill>
                  <a:srgbClr val="FF0000"/>
                </a:solidFill>
              </a:rPr>
              <a:t> </a:t>
            </a:r>
            <a:r>
              <a:rPr lang="en-US" sz="3700" b="1" dirty="0" err="1">
                <a:solidFill>
                  <a:srgbClr val="FF0000"/>
                </a:solidFill>
              </a:rPr>
              <a:t>banconota</a:t>
            </a:r>
            <a:r>
              <a:rPr lang="en-US" sz="3700" b="1" dirty="0">
                <a:solidFill>
                  <a:srgbClr val="FF0000"/>
                </a:solidFill>
              </a:rPr>
              <a:t>" </a:t>
            </a:r>
            <a:r>
              <a:rPr lang="en-US" sz="3700" b="1" dirty="0" err="1">
                <a:solidFill>
                  <a:srgbClr val="FF0000"/>
                </a:solidFill>
              </a:rPr>
              <a:t>promosso</a:t>
            </a:r>
            <a:r>
              <a:rPr lang="en-US" sz="3700" b="1" dirty="0">
                <a:solidFill>
                  <a:srgbClr val="FF0000"/>
                </a:solidFill>
              </a:rPr>
              <a:t> </a:t>
            </a:r>
            <a:r>
              <a:rPr lang="en-US" sz="3700" b="1" dirty="0" err="1">
                <a:solidFill>
                  <a:srgbClr val="FF0000"/>
                </a:solidFill>
              </a:rPr>
              <a:t>dalla</a:t>
            </a:r>
            <a:r>
              <a:rPr lang="en-US" sz="3700" b="1" dirty="0">
                <a:solidFill>
                  <a:srgbClr val="FF0000"/>
                </a:solidFill>
              </a:rPr>
              <a:t> Banca </a:t>
            </a:r>
            <a:r>
              <a:rPr lang="en-US" sz="3700" b="1" dirty="0" err="1">
                <a:solidFill>
                  <a:srgbClr val="FF0000"/>
                </a:solidFill>
              </a:rPr>
              <a:t>d'Italia</a:t>
            </a:r>
            <a:r>
              <a:rPr lang="en-US" sz="3700" dirty="0">
                <a:solidFill>
                  <a:schemeClr val="bg1"/>
                </a:solidFill>
              </a:rPr>
              <a:t/>
            </a:r>
            <a:br>
              <a:rPr lang="en-US" sz="3700" dirty="0">
                <a:solidFill>
                  <a:schemeClr val="bg1"/>
                </a:solidFill>
              </a:rPr>
            </a:br>
            <a:r>
              <a:rPr lang="en-US" sz="3700" dirty="0">
                <a:solidFill>
                  <a:schemeClr val="bg1"/>
                </a:solidFill>
              </a:rPr>
              <a:t>CLASSE I SEZ. A</a:t>
            </a:r>
            <a:br>
              <a:rPr lang="en-US" sz="3700" dirty="0">
                <a:solidFill>
                  <a:schemeClr val="bg1"/>
                </a:solidFill>
              </a:rPr>
            </a:br>
            <a:endParaRPr lang="en-US" sz="3700" dirty="0">
              <a:solidFill>
                <a:schemeClr val="bg1"/>
              </a:solidFill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xmlns="" id="{F26CF126-A759-BD61-82BE-A1472853D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 rot="5400000">
            <a:off x="338328" y="-338328"/>
            <a:ext cx="6858000" cy="75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615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edificio, esterni, cielo, strada&#10;&#10;Descrizione generata automaticamente">
            <a:extLst>
              <a:ext uri="{FF2B5EF4-FFF2-40B4-BE49-F238E27FC236}">
                <a16:creationId xmlns:a16="http://schemas.microsoft.com/office/drawing/2014/main" xmlns="" id="{25F7FFA3-9305-8E00-3BA5-68530AF96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89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DB69D88-6F08-1223-CC2A-1A77D9C0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007" y="1921565"/>
            <a:ext cx="5268991" cy="454055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 err="1"/>
              <a:t>Partecipazione</a:t>
            </a:r>
            <a:r>
              <a:rPr lang="en-US" sz="4800" dirty="0"/>
              <a:t> </a:t>
            </a:r>
            <a:r>
              <a:rPr lang="en-US" sz="4800" dirty="0" err="1"/>
              <a:t>progetto</a:t>
            </a:r>
            <a:r>
              <a:rPr lang="en-US" sz="4800" dirty="0"/>
              <a:t> PON </a:t>
            </a:r>
            <a:r>
              <a:rPr lang="en-US" sz="4800" dirty="0" err="1"/>
              <a:t>apprendimento</a:t>
            </a:r>
            <a:r>
              <a:rPr lang="en-US" sz="4800" dirty="0"/>
              <a:t> e </a:t>
            </a:r>
            <a:r>
              <a:rPr lang="en-US" sz="4800" dirty="0" err="1"/>
              <a:t>socialità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/>
              <a:t>modulo: “</a:t>
            </a:r>
            <a:r>
              <a:rPr lang="en-US" sz="4800" dirty="0" err="1"/>
              <a:t>roboticamente</a:t>
            </a:r>
            <a:r>
              <a:rPr lang="en-US" sz="4800" dirty="0"/>
              <a:t> </a:t>
            </a:r>
            <a:r>
              <a:rPr lang="en-US" sz="4800" dirty="0" err="1"/>
              <a:t>blu</a:t>
            </a:r>
            <a:r>
              <a:rPr lang="en-US" sz="4800" dirty="0"/>
              <a:t>”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10EC8ACD-1B51-17F8-01E9-91CFD732F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1229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D65D74F4-FA3A-1923-EF22-5F5C132CA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81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interni, elettronico, computer&#10;&#10;Descrizione generata automaticamente">
            <a:extLst>
              <a:ext uri="{FF2B5EF4-FFF2-40B4-BE49-F238E27FC236}">
                <a16:creationId xmlns:a16="http://schemas.microsoft.com/office/drawing/2014/main" xmlns="" id="{A83040E7-DCDC-6FB9-1AF6-D80B35F75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114" y="71782"/>
            <a:ext cx="5035826" cy="6714435"/>
          </a:xfrm>
          <a:pattFill prst="pct80">
            <a:fgClr>
              <a:schemeClr val="accent5"/>
            </a:fgClr>
            <a:bgClr>
              <a:srgbClr val="0070C0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2323967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66B332A4-D438-4773-A77F-5ED49A448D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F9AD32D-FF05-44F4-BD4D-9CEE89B71E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C256226-27FF-1B36-C9AC-DBCE18CB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PROGETTO PON ROBOTICAMENTE</a:t>
            </a:r>
          </a:p>
        </p:txBody>
      </p:sp>
    </p:spTree>
    <p:extLst>
      <p:ext uri="{BB962C8B-B14F-4D97-AF65-F5344CB8AC3E}">
        <p14:creationId xmlns:p14="http://schemas.microsoft.com/office/powerpoint/2010/main" val="3987644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2B026477-675C-5A72-8D93-AB40F24407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542293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613B4A9-1C7C-4729-A016-AB42D397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25D24D11-2C08-4F6D-70C0-4F61A0D060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2195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5E795C20-DA82-F07C-1479-332DE931A0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72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chemeClr val="accent3">
                    <a:lumMod val="75000"/>
                  </a:schemeClr>
                </a:solidFill>
                <a:latin typeface="Snap ITC" panose="04040A07060A02020202" pitchFamily="82" charset="0"/>
              </a:rPr>
              <a:t>UN POETICO VIAGGIO TRA LE REGIONI D’ITALIA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954215" y="3842238"/>
            <a:ext cx="7713784" cy="1415562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Snap ITC" panose="04040A07060A02020202" pitchFamily="82" charset="0"/>
              </a:rPr>
              <a:t>quando geografia fa rima con fantasia… (G. </a:t>
            </a:r>
            <a:r>
              <a:rPr lang="it-IT" sz="2800" dirty="0" err="1">
                <a:latin typeface="Snap ITC" panose="04040A07060A02020202" pitchFamily="82" charset="0"/>
              </a:rPr>
              <a:t>rodari</a:t>
            </a:r>
            <a:r>
              <a:rPr lang="it-IT" sz="2800" dirty="0">
                <a:latin typeface="Snap ITC" panose="04040A07060A02020202" pitchFamily="82" charset="0"/>
              </a:rPr>
              <a:t>)</a:t>
            </a:r>
          </a:p>
          <a:p>
            <a:pPr algn="ctr"/>
            <a:r>
              <a:rPr lang="it-IT" sz="2800" dirty="0">
                <a:latin typeface="Snap ITC" panose="04040A07060A02020202" pitchFamily="82" charset="0"/>
              </a:rPr>
              <a:t>CLASSE I D</a:t>
            </a:r>
          </a:p>
        </p:txBody>
      </p:sp>
    </p:spTree>
    <p:extLst>
      <p:ext uri="{BB962C8B-B14F-4D97-AF65-F5344CB8AC3E}">
        <p14:creationId xmlns:p14="http://schemas.microsoft.com/office/powerpoint/2010/main" val="4163597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1413" y="193431"/>
            <a:ext cx="4063633" cy="77372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FF00"/>
                </a:solidFill>
                <a:latin typeface="Snap ITC" panose="04040A07060A02020202" pitchFamily="82" charset="0"/>
              </a:rPr>
              <a:t>LA CALABRIA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type="body" sz="half" idx="2"/>
          </p:nvPr>
        </p:nvSpPr>
        <p:spPr>
          <a:xfrm>
            <a:off x="1141411" y="967154"/>
            <a:ext cx="3342666" cy="5688623"/>
          </a:xfrm>
        </p:spPr>
        <p:txBody>
          <a:bodyPr>
            <a:normAutofit fontScale="92500" lnSpcReduction="20000"/>
          </a:bodyPr>
          <a:lstStyle/>
          <a:p>
            <a:r>
              <a:rPr lang="it-IT" dirty="0">
                <a:solidFill>
                  <a:srgbClr val="FFFF00"/>
                </a:solidFill>
              </a:rPr>
              <a:t>Calabria, regione con persone di cuore,</a:t>
            </a:r>
          </a:p>
          <a:p>
            <a:r>
              <a:rPr lang="it-IT" dirty="0">
                <a:solidFill>
                  <a:srgbClr val="FFFF00"/>
                </a:solidFill>
              </a:rPr>
              <a:t>dove si rispettano tutti con grande amore.</a:t>
            </a:r>
          </a:p>
          <a:p>
            <a:r>
              <a:rPr lang="it-IT" dirty="0">
                <a:solidFill>
                  <a:srgbClr val="FFFF00"/>
                </a:solidFill>
              </a:rPr>
              <a:t>Paese di pianura, collina e montagna,</a:t>
            </a:r>
          </a:p>
          <a:p>
            <a:r>
              <a:rPr lang="it-IT" dirty="0">
                <a:solidFill>
                  <a:srgbClr val="FFFF00"/>
                </a:solidFill>
              </a:rPr>
              <a:t>ma soprattutto dove «si magna».</a:t>
            </a:r>
          </a:p>
          <a:p>
            <a:r>
              <a:rPr lang="it-IT" dirty="0">
                <a:solidFill>
                  <a:srgbClr val="FFFF00"/>
                </a:solidFill>
              </a:rPr>
              <a:t>Terra dei Bronzi di Riace,</a:t>
            </a:r>
          </a:p>
          <a:p>
            <a:r>
              <a:rPr lang="it-IT" dirty="0">
                <a:solidFill>
                  <a:srgbClr val="FFFF00"/>
                </a:solidFill>
              </a:rPr>
              <a:t>anche se questa regione a molti non piace.</a:t>
            </a:r>
          </a:p>
          <a:p>
            <a:r>
              <a:rPr lang="it-IT" dirty="0">
                <a:solidFill>
                  <a:srgbClr val="FFFF00"/>
                </a:solidFill>
              </a:rPr>
              <a:t>E’ </a:t>
            </a:r>
            <a:r>
              <a:rPr lang="it-IT" dirty="0" err="1">
                <a:solidFill>
                  <a:srgbClr val="FFFF00"/>
                </a:solidFill>
              </a:rPr>
              <a:t>na</a:t>
            </a:r>
            <a:r>
              <a:rPr lang="it-IT" dirty="0">
                <a:solidFill>
                  <a:srgbClr val="FFFF00"/>
                </a:solidFill>
              </a:rPr>
              <a:t> terra e </a:t>
            </a:r>
            <a:r>
              <a:rPr lang="it-IT" dirty="0" err="1">
                <a:solidFill>
                  <a:srgbClr val="FFFF00"/>
                </a:solidFill>
              </a:rPr>
              <a:t>culuri</a:t>
            </a:r>
            <a:endParaRPr lang="it-IT" dirty="0">
              <a:solidFill>
                <a:srgbClr val="FFFF00"/>
              </a:solidFill>
            </a:endParaRPr>
          </a:p>
          <a:p>
            <a:r>
              <a:rPr lang="it-IT" dirty="0" err="1">
                <a:solidFill>
                  <a:srgbClr val="FFFF00"/>
                </a:solidFill>
              </a:rPr>
              <a:t>camina</a:t>
            </a:r>
            <a:r>
              <a:rPr lang="it-IT" dirty="0">
                <a:solidFill>
                  <a:srgbClr val="FFFF00"/>
                </a:solidFill>
              </a:rPr>
              <a:t> e </a:t>
            </a:r>
            <a:r>
              <a:rPr lang="it-IT" dirty="0" err="1">
                <a:solidFill>
                  <a:srgbClr val="FFFF00"/>
                </a:solidFill>
              </a:rPr>
              <a:t>camina</a:t>
            </a:r>
            <a:r>
              <a:rPr lang="it-IT" dirty="0">
                <a:solidFill>
                  <a:srgbClr val="FFFF00"/>
                </a:solidFill>
              </a:rPr>
              <a:t> e fa nu </a:t>
            </a:r>
            <a:r>
              <a:rPr lang="it-IT" dirty="0" err="1">
                <a:solidFill>
                  <a:srgbClr val="FFFF00"/>
                </a:solidFill>
              </a:rPr>
              <a:t>viagg</a:t>
            </a:r>
            <a:r>
              <a:rPr lang="it-IT" dirty="0">
                <a:solidFill>
                  <a:srgbClr val="FFFF00"/>
                </a:solidFill>
              </a:rPr>
              <a:t> e </a:t>
            </a:r>
            <a:r>
              <a:rPr lang="it-IT" dirty="0" err="1">
                <a:solidFill>
                  <a:srgbClr val="FFFF00"/>
                </a:solidFill>
              </a:rPr>
              <a:t>sapuri</a:t>
            </a:r>
            <a:r>
              <a:rPr lang="it-IT" dirty="0">
                <a:solidFill>
                  <a:srgbClr val="FFFF00"/>
                </a:solidFill>
              </a:rPr>
              <a:t>.</a:t>
            </a:r>
          </a:p>
          <a:p>
            <a:r>
              <a:rPr lang="it-IT" dirty="0">
                <a:solidFill>
                  <a:srgbClr val="FFFF00"/>
                </a:solidFill>
              </a:rPr>
              <a:t>A Calabria, terra nostra di viti e ulivi</a:t>
            </a:r>
          </a:p>
          <a:p>
            <a:r>
              <a:rPr lang="it-IT" dirty="0" err="1">
                <a:solidFill>
                  <a:srgbClr val="FFFF00"/>
                </a:solidFill>
              </a:rPr>
              <a:t>cunfinata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du</a:t>
            </a:r>
            <a:r>
              <a:rPr lang="it-IT" dirty="0">
                <a:solidFill>
                  <a:srgbClr val="FFFF00"/>
                </a:solidFill>
              </a:rPr>
              <a:t> mare e da montagna:</a:t>
            </a:r>
          </a:p>
          <a:p>
            <a:r>
              <a:rPr lang="it-IT" dirty="0" err="1">
                <a:solidFill>
                  <a:srgbClr val="FFFF00"/>
                </a:solidFill>
              </a:rPr>
              <a:t>chissa</a:t>
            </a:r>
            <a:r>
              <a:rPr lang="it-IT" dirty="0">
                <a:solidFill>
                  <a:srgbClr val="FFFF00"/>
                </a:solidFill>
              </a:rPr>
              <a:t> è </a:t>
            </a:r>
            <a:r>
              <a:rPr lang="it-IT" dirty="0" err="1">
                <a:solidFill>
                  <a:srgbClr val="FFFF00"/>
                </a:solidFill>
              </a:rPr>
              <a:t>ra</a:t>
            </a:r>
            <a:r>
              <a:rPr lang="it-IT" dirty="0">
                <a:solidFill>
                  <a:srgbClr val="FFFF00"/>
                </a:solidFill>
              </a:rPr>
              <a:t> Calabria.</a:t>
            </a:r>
          </a:p>
          <a:p>
            <a:r>
              <a:rPr lang="it-IT" dirty="0">
                <a:solidFill>
                  <a:srgbClr val="FFFF00"/>
                </a:solidFill>
              </a:rPr>
              <a:t>Cu re sue coste </a:t>
            </a:r>
            <a:r>
              <a:rPr lang="it-IT" dirty="0" err="1">
                <a:solidFill>
                  <a:srgbClr val="FFFF00"/>
                </a:solidFill>
              </a:rPr>
              <a:t>ianche</a:t>
            </a:r>
            <a:r>
              <a:rPr lang="it-IT" dirty="0">
                <a:solidFill>
                  <a:srgbClr val="FFFF00"/>
                </a:solidFill>
              </a:rPr>
              <a:t> e cristalline</a:t>
            </a:r>
          </a:p>
          <a:p>
            <a:r>
              <a:rPr lang="it-IT" dirty="0" err="1">
                <a:solidFill>
                  <a:srgbClr val="FFFF00"/>
                </a:solidFill>
              </a:rPr>
              <a:t>ca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ru</a:t>
            </a:r>
            <a:r>
              <a:rPr lang="it-IT" dirty="0">
                <a:solidFill>
                  <a:srgbClr val="FFFF00"/>
                </a:solidFill>
              </a:rPr>
              <a:t> mare so vicine.</a:t>
            </a:r>
          </a:p>
          <a:p>
            <a:r>
              <a:rPr lang="it-IT" dirty="0">
                <a:solidFill>
                  <a:srgbClr val="FFFF00"/>
                </a:solidFill>
              </a:rPr>
              <a:t>Calabria terra e </a:t>
            </a:r>
            <a:r>
              <a:rPr lang="it-IT" dirty="0" err="1">
                <a:solidFill>
                  <a:srgbClr val="FFFF00"/>
                </a:solidFill>
              </a:rPr>
              <a:t>amuri</a:t>
            </a:r>
            <a:endParaRPr lang="it-IT" dirty="0">
              <a:solidFill>
                <a:srgbClr val="FFFF00"/>
              </a:solidFill>
            </a:endParaRPr>
          </a:p>
          <a:p>
            <a:r>
              <a:rPr lang="it-IT" dirty="0" err="1">
                <a:solidFill>
                  <a:srgbClr val="FFFF00"/>
                </a:solidFill>
              </a:rPr>
              <a:t>ca</a:t>
            </a:r>
            <a:r>
              <a:rPr lang="it-IT" dirty="0">
                <a:solidFill>
                  <a:srgbClr val="FFFF00"/>
                </a:solidFill>
              </a:rPr>
              <a:t> appena arrivi ti </a:t>
            </a:r>
            <a:r>
              <a:rPr lang="it-IT" dirty="0" err="1">
                <a:solidFill>
                  <a:srgbClr val="FFFF00"/>
                </a:solidFill>
              </a:rPr>
              <a:t>innamuri</a:t>
            </a:r>
            <a:r>
              <a:rPr lang="it-IT" dirty="0">
                <a:solidFill>
                  <a:srgbClr val="FFFF00"/>
                </a:solidFill>
              </a:rPr>
              <a:t>.</a:t>
            </a:r>
          </a:p>
          <a:p>
            <a:r>
              <a:rPr lang="it-IT" dirty="0">
                <a:solidFill>
                  <a:srgbClr val="FFFF00"/>
                </a:solidFill>
              </a:rPr>
              <a:t>U stemma è ovale e </a:t>
            </a:r>
            <a:r>
              <a:rPr lang="it-IT" dirty="0" err="1">
                <a:solidFill>
                  <a:srgbClr val="FFFF00"/>
                </a:solidFill>
              </a:rPr>
              <a:t>ra</a:t>
            </a:r>
            <a:r>
              <a:rPr lang="it-IT" dirty="0">
                <a:solidFill>
                  <a:srgbClr val="FFFF00"/>
                </a:solidFill>
              </a:rPr>
              <a:t> Calabria </a:t>
            </a:r>
            <a:r>
              <a:rPr lang="it-IT" dirty="0" err="1">
                <a:solidFill>
                  <a:srgbClr val="FFFF00"/>
                </a:solidFill>
              </a:rPr>
              <a:t>vò</a:t>
            </a:r>
            <a:r>
              <a:rPr lang="it-IT" dirty="0">
                <a:solidFill>
                  <a:srgbClr val="FFFF00"/>
                </a:solidFill>
              </a:rPr>
              <a:t> rappresentare.</a:t>
            </a:r>
          </a:p>
          <a:p>
            <a:r>
              <a:rPr lang="it-IT" dirty="0">
                <a:solidFill>
                  <a:srgbClr val="FFFF00"/>
                </a:solidFill>
              </a:rPr>
              <a:t>A Calabria è </a:t>
            </a:r>
            <a:r>
              <a:rPr lang="it-IT" dirty="0" err="1">
                <a:solidFill>
                  <a:srgbClr val="FFFF00"/>
                </a:solidFill>
              </a:rPr>
              <a:t>na</a:t>
            </a:r>
            <a:r>
              <a:rPr lang="it-IT" dirty="0">
                <a:solidFill>
                  <a:srgbClr val="FFFF00"/>
                </a:solidFill>
              </a:rPr>
              <a:t> poesia</a:t>
            </a:r>
          </a:p>
          <a:p>
            <a:r>
              <a:rPr lang="it-IT" dirty="0" err="1">
                <a:solidFill>
                  <a:srgbClr val="FFFF00"/>
                </a:solidFill>
              </a:rPr>
              <a:t>ca</a:t>
            </a:r>
            <a:r>
              <a:rPr lang="it-IT" dirty="0">
                <a:solidFill>
                  <a:srgbClr val="FFFF00"/>
                </a:solidFill>
              </a:rPr>
              <a:t> fa </a:t>
            </a:r>
            <a:r>
              <a:rPr lang="it-IT" dirty="0" err="1">
                <a:solidFill>
                  <a:srgbClr val="FFFF00"/>
                </a:solidFill>
              </a:rPr>
              <a:t>avire</a:t>
            </a:r>
            <a:r>
              <a:rPr lang="it-IT" dirty="0">
                <a:solidFill>
                  <a:srgbClr val="FFFF00"/>
                </a:solidFill>
              </a:rPr>
              <a:t> l’allegria.</a:t>
            </a:r>
          </a:p>
        </p:txBody>
      </p:sp>
      <p:pic>
        <p:nvPicPr>
          <p:cNvPr id="17" name="Segnaposto immagine 16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1421" y="193431"/>
            <a:ext cx="4376302" cy="618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84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1413" y="307732"/>
            <a:ext cx="4679095" cy="870437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rgbClr val="800000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LA BASILICATA</a:t>
            </a: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025723" y="607332"/>
            <a:ext cx="3629890" cy="505558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type="body" sz="half" idx="2"/>
          </p:nvPr>
        </p:nvSpPr>
        <p:spPr>
          <a:xfrm>
            <a:off x="1141411" y="1450731"/>
            <a:ext cx="4397743" cy="5073161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E’ alla Calabria attaccata</a:t>
            </a:r>
          </a:p>
          <a:p>
            <a:r>
              <a:rPr lang="it-IT" dirty="0">
                <a:solidFill>
                  <a:srgbClr val="FF0000"/>
                </a:solidFill>
              </a:rPr>
              <a:t>la meravigliosa Basilicata.</a:t>
            </a:r>
          </a:p>
          <a:p>
            <a:r>
              <a:rPr lang="it-IT" dirty="0">
                <a:solidFill>
                  <a:srgbClr val="FF0000"/>
                </a:solidFill>
              </a:rPr>
              <a:t>Boschi, grotte e lago cristallino</a:t>
            </a:r>
          </a:p>
          <a:p>
            <a:r>
              <a:rPr lang="it-IT" dirty="0">
                <a:solidFill>
                  <a:srgbClr val="FF0000"/>
                </a:solidFill>
              </a:rPr>
              <a:t>creano il Parco Nazionale del Pollino.</a:t>
            </a:r>
          </a:p>
          <a:p>
            <a:r>
              <a:rPr lang="it-IT" dirty="0">
                <a:solidFill>
                  <a:srgbClr val="FF0000"/>
                </a:solidFill>
              </a:rPr>
              <a:t>La Basilicata è piccolina </a:t>
            </a:r>
          </a:p>
          <a:p>
            <a:r>
              <a:rPr lang="it-IT" dirty="0">
                <a:solidFill>
                  <a:srgbClr val="FF0000"/>
                </a:solidFill>
              </a:rPr>
              <a:t>e con due mari confina.</a:t>
            </a:r>
          </a:p>
          <a:p>
            <a:r>
              <a:rPr lang="it-IT" dirty="0">
                <a:solidFill>
                  <a:srgbClr val="FF0000"/>
                </a:solidFill>
              </a:rPr>
              <a:t>Le città di Matera e Potenza</a:t>
            </a:r>
          </a:p>
          <a:p>
            <a:r>
              <a:rPr lang="it-IT" dirty="0">
                <a:solidFill>
                  <a:srgbClr val="FF0000"/>
                </a:solidFill>
              </a:rPr>
              <a:t>sono i capoluoghi della vera accoglienza.</a:t>
            </a:r>
          </a:p>
          <a:p>
            <a:r>
              <a:rPr lang="it-IT" dirty="0">
                <a:solidFill>
                  <a:srgbClr val="FF0000"/>
                </a:solidFill>
              </a:rPr>
              <a:t>Visitare la città di Matera </a:t>
            </a:r>
          </a:p>
          <a:p>
            <a:r>
              <a:rPr lang="it-IT" dirty="0">
                <a:solidFill>
                  <a:srgbClr val="FF0000"/>
                </a:solidFill>
              </a:rPr>
              <a:t>è quello che nella vita ognuno spera.</a:t>
            </a:r>
          </a:p>
          <a:p>
            <a:r>
              <a:rPr lang="it-IT" dirty="0">
                <a:solidFill>
                  <a:srgbClr val="FF0000"/>
                </a:solidFill>
              </a:rPr>
              <a:t>Se in questa città ti recherai</a:t>
            </a:r>
          </a:p>
          <a:p>
            <a:r>
              <a:rPr lang="it-IT" dirty="0">
                <a:solidFill>
                  <a:srgbClr val="FF0000"/>
                </a:solidFill>
              </a:rPr>
              <a:t>tra gli antichi Sassi passeggerai…</a:t>
            </a:r>
          </a:p>
        </p:txBody>
      </p:sp>
    </p:spTree>
    <p:extLst>
      <p:ext uri="{BB962C8B-B14F-4D97-AF65-F5344CB8AC3E}">
        <p14:creationId xmlns:p14="http://schemas.microsoft.com/office/powerpoint/2010/main" val="2633314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5F8FB9-93B9-4832-A062-85E1B6A5A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EB68B04B-5352-9F10-3AAF-D6ECBBFDA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xmlns="" id="{F37E8EB2-7BE0-4F3D-921C-F4E9C2C149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77AE46B-A945-4A7E-9911-903176079D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56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705" y="237393"/>
            <a:ext cx="3856037" cy="738554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000066"/>
                </a:solidFill>
                <a:latin typeface="Rockwell Extra Bold" panose="02060903040505020403" pitchFamily="18" charset="0"/>
              </a:rPr>
              <a:t>LA PUGLIA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705" y="352712"/>
            <a:ext cx="4154980" cy="6021712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6705" y="1134208"/>
            <a:ext cx="4313318" cy="553915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000066"/>
                </a:solidFill>
              </a:rPr>
              <a:t>La Puglia è la nostra Terra Promessa</a:t>
            </a:r>
          </a:p>
          <a:p>
            <a:r>
              <a:rPr lang="it-IT" dirty="0">
                <a:solidFill>
                  <a:srgbClr val="000066"/>
                </a:solidFill>
              </a:rPr>
              <a:t>e il suo nome già ti rinfresca.</a:t>
            </a:r>
          </a:p>
          <a:p>
            <a:r>
              <a:rPr lang="it-IT" dirty="0">
                <a:solidFill>
                  <a:srgbClr val="000066"/>
                </a:solidFill>
              </a:rPr>
              <a:t>Non restare sul divano,</a:t>
            </a:r>
          </a:p>
          <a:p>
            <a:r>
              <a:rPr lang="it-IT" dirty="0">
                <a:solidFill>
                  <a:srgbClr val="000066"/>
                </a:solidFill>
              </a:rPr>
              <a:t>ma vai a respirare l’aria pura del Gargano.</a:t>
            </a:r>
          </a:p>
          <a:p>
            <a:r>
              <a:rPr lang="it-IT" dirty="0">
                <a:solidFill>
                  <a:srgbClr val="000066"/>
                </a:solidFill>
              </a:rPr>
              <a:t>La Puglia è molto bella,</a:t>
            </a:r>
          </a:p>
          <a:p>
            <a:r>
              <a:rPr lang="it-IT" dirty="0">
                <a:solidFill>
                  <a:srgbClr val="000066"/>
                </a:solidFill>
              </a:rPr>
              <a:t>le sue coste brillano come una stella.</a:t>
            </a:r>
          </a:p>
          <a:p>
            <a:r>
              <a:rPr lang="it-IT" dirty="0">
                <a:solidFill>
                  <a:srgbClr val="000066"/>
                </a:solidFill>
              </a:rPr>
              <a:t>Assai esteso è il Tavoliere</a:t>
            </a:r>
          </a:p>
          <a:p>
            <a:r>
              <a:rPr lang="it-IT" dirty="0">
                <a:solidFill>
                  <a:srgbClr val="000066"/>
                </a:solidFill>
              </a:rPr>
              <a:t>ed il capocollo è già sul tagliere.</a:t>
            </a:r>
          </a:p>
          <a:p>
            <a:r>
              <a:rPr lang="it-IT" dirty="0">
                <a:solidFill>
                  <a:srgbClr val="000066"/>
                </a:solidFill>
              </a:rPr>
              <a:t>Tanto buona è la burrata,</a:t>
            </a:r>
          </a:p>
          <a:p>
            <a:r>
              <a:rPr lang="it-IT" dirty="0">
                <a:solidFill>
                  <a:srgbClr val="000066"/>
                </a:solidFill>
              </a:rPr>
              <a:t>te la mangi in un quarto di giornata.</a:t>
            </a:r>
          </a:p>
          <a:p>
            <a:r>
              <a:rPr lang="it-IT" dirty="0">
                <a:solidFill>
                  <a:srgbClr val="000066"/>
                </a:solidFill>
              </a:rPr>
              <a:t>Se di allegria ne vuoi tanta</a:t>
            </a:r>
          </a:p>
          <a:p>
            <a:r>
              <a:rPr lang="it-IT" dirty="0">
                <a:solidFill>
                  <a:srgbClr val="000066"/>
                </a:solidFill>
              </a:rPr>
              <a:t>vai a divertirti alla notte della Taranta.</a:t>
            </a:r>
          </a:p>
          <a:p>
            <a:r>
              <a:rPr lang="it-IT" dirty="0">
                <a:solidFill>
                  <a:srgbClr val="000066"/>
                </a:solidFill>
              </a:rPr>
              <a:t>Andiamo tutti in Salento, e con il loro accento urliamo</a:t>
            </a:r>
          </a:p>
          <a:p>
            <a:r>
              <a:rPr lang="it-IT" dirty="0">
                <a:solidFill>
                  <a:srgbClr val="000066"/>
                </a:solidFill>
              </a:rPr>
              <a:t>LU SULE, LU MARE, LU JENTU!</a:t>
            </a:r>
          </a:p>
        </p:txBody>
      </p:sp>
    </p:spTree>
    <p:extLst>
      <p:ext uri="{BB962C8B-B14F-4D97-AF65-F5344CB8AC3E}">
        <p14:creationId xmlns:p14="http://schemas.microsoft.com/office/powerpoint/2010/main" val="934424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705" y="167055"/>
            <a:ext cx="3856037" cy="923191"/>
          </a:xfrm>
        </p:spPr>
        <p:txBody>
          <a:bodyPr>
            <a:normAutofit/>
          </a:bodyPr>
          <a:lstStyle/>
          <a:p>
            <a:pPr algn="ctr"/>
            <a:r>
              <a:rPr lang="it-IT" sz="4800" dirty="0">
                <a:solidFill>
                  <a:srgbClr val="008000"/>
                </a:solidFill>
              </a:rPr>
              <a:t>LA CAMPANIA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18" r="5803" b="15411"/>
          <a:stretch/>
        </p:blipFill>
        <p:spPr>
          <a:xfrm rot="16200000">
            <a:off x="6900362" y="376468"/>
            <a:ext cx="3587264" cy="5014820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6705" y="2312376"/>
            <a:ext cx="4559503" cy="2259624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rgbClr val="008000"/>
                </a:solidFill>
              </a:rPr>
              <a:t>Chi non ha visto Napoli e il Vulcano</a:t>
            </a:r>
          </a:p>
          <a:p>
            <a:r>
              <a:rPr lang="it-IT" sz="2000" dirty="0">
                <a:solidFill>
                  <a:srgbClr val="008000"/>
                </a:solidFill>
              </a:rPr>
              <a:t>dica pur franco che è vissuto invano.</a:t>
            </a:r>
          </a:p>
          <a:p>
            <a:r>
              <a:rPr lang="it-IT" sz="2000" dirty="0">
                <a:solidFill>
                  <a:srgbClr val="008000"/>
                </a:solidFill>
              </a:rPr>
              <a:t>Ben poco al mondo è così raro</a:t>
            </a:r>
          </a:p>
          <a:p>
            <a:r>
              <a:rPr lang="it-IT" sz="2000" dirty="0">
                <a:solidFill>
                  <a:srgbClr val="008000"/>
                </a:solidFill>
              </a:rPr>
              <a:t>come la gran città di San Gennaro.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3723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64910" cy="911468"/>
          </a:xfrm>
        </p:spPr>
        <p:txBody>
          <a:bodyPr>
            <a:noAutofit/>
          </a:bodyPr>
          <a:lstStyle/>
          <a:p>
            <a:pPr algn="ctr"/>
            <a:r>
              <a:rPr lang="it-IT" sz="4400" b="1" dirty="0">
                <a:solidFill>
                  <a:srgbClr val="FF0000"/>
                </a:solidFill>
                <a:latin typeface="Algerian" panose="04020705040A02060702" pitchFamily="82" charset="0"/>
              </a:rPr>
              <a:t>IL LAZIO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477" y="1676297"/>
            <a:ext cx="5891213" cy="3786884"/>
          </a:xfrm>
          <a:prstGeom prst="rect">
            <a:avLst/>
          </a:prstGeom>
        </p:spPr>
      </p:pic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Quando arriva la sera,</a:t>
            </a:r>
          </a:p>
          <a:p>
            <a:r>
              <a:rPr lang="it-IT" sz="2000" dirty="0">
                <a:solidFill>
                  <a:srgbClr val="FF0000"/>
                </a:solidFill>
              </a:rPr>
              <a:t>Roma Caput Mundi diventa</a:t>
            </a:r>
          </a:p>
          <a:p>
            <a:r>
              <a:rPr lang="it-IT" sz="2000" dirty="0">
                <a:solidFill>
                  <a:srgbClr val="FF0000"/>
                </a:solidFill>
              </a:rPr>
              <a:t>Ancor più vera!</a:t>
            </a:r>
          </a:p>
          <a:p>
            <a:r>
              <a:rPr lang="it-IT" sz="2000" dirty="0">
                <a:solidFill>
                  <a:srgbClr val="FF0000"/>
                </a:solidFill>
              </a:rPr>
              <a:t>Se chiudi gli occhi,</a:t>
            </a:r>
          </a:p>
          <a:p>
            <a:r>
              <a:rPr lang="it-IT" sz="2000" dirty="0">
                <a:solidFill>
                  <a:srgbClr val="FF0000"/>
                </a:solidFill>
              </a:rPr>
              <a:t>ti rivedi bambina</a:t>
            </a:r>
          </a:p>
          <a:p>
            <a:r>
              <a:rPr lang="it-IT" sz="2000" dirty="0">
                <a:solidFill>
                  <a:srgbClr val="FF0000"/>
                </a:solidFill>
              </a:rPr>
              <a:t>come i gemelli</a:t>
            </a:r>
          </a:p>
          <a:p>
            <a:r>
              <a:rPr lang="it-IT" sz="2000" dirty="0">
                <a:solidFill>
                  <a:srgbClr val="FF0000"/>
                </a:solidFill>
              </a:rPr>
              <a:t>della Lupa Capitolina…</a:t>
            </a:r>
          </a:p>
        </p:txBody>
      </p:sp>
    </p:spTree>
    <p:extLst>
      <p:ext uri="{BB962C8B-B14F-4D97-AF65-F5344CB8AC3E}">
        <p14:creationId xmlns:p14="http://schemas.microsoft.com/office/powerpoint/2010/main" val="29643520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84992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/>
            </a:r>
            <a:br>
              <a:rPr lang="it-IT" dirty="0"/>
            </a:br>
            <a:r>
              <a:rPr lang="it-IT" sz="4900" b="1" dirty="0">
                <a:solidFill>
                  <a:srgbClr val="0070C0"/>
                </a:solidFill>
                <a:latin typeface="Broadway" panose="04040905080B02020502" pitchFamily="82" charset="0"/>
              </a:rPr>
              <a:t>IL MOLISE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258" y="592138"/>
            <a:ext cx="3623096" cy="5199062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4225395" cy="3541714"/>
          </a:xfrm>
        </p:spPr>
        <p:txBody>
          <a:bodyPr/>
          <a:lstStyle/>
          <a:p>
            <a:r>
              <a:rPr lang="it-IT" sz="2000" dirty="0">
                <a:solidFill>
                  <a:srgbClr val="0070C0"/>
                </a:solidFill>
              </a:rPr>
              <a:t>Il Molise è una regione italiana</a:t>
            </a:r>
          </a:p>
          <a:p>
            <a:r>
              <a:rPr lang="it-IT" sz="2000" dirty="0">
                <a:solidFill>
                  <a:srgbClr val="0070C0"/>
                </a:solidFill>
              </a:rPr>
              <a:t>Ed è una regione per gran parte montana.</a:t>
            </a:r>
          </a:p>
          <a:p>
            <a:r>
              <a:rPr lang="it-IT" sz="2000" dirty="0">
                <a:solidFill>
                  <a:srgbClr val="0070C0"/>
                </a:solidFill>
              </a:rPr>
              <a:t>La regione è piccolina,</a:t>
            </a:r>
          </a:p>
          <a:p>
            <a:r>
              <a:rPr lang="it-IT" sz="2000" dirty="0">
                <a:solidFill>
                  <a:srgbClr val="0070C0"/>
                </a:solidFill>
              </a:rPr>
              <a:t>E con Abruzzo, Lazio, Campania e Puglia confina</a:t>
            </a:r>
            <a:r>
              <a:rPr lang="it-IT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54306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4617549" cy="691662"/>
          </a:xfrm>
        </p:spPr>
        <p:txBody>
          <a:bodyPr>
            <a:noAutofit/>
          </a:bodyPr>
          <a:lstStyle/>
          <a:p>
            <a:pPr algn="ctr"/>
            <a:r>
              <a:rPr lang="it-IT" sz="4800" dirty="0">
                <a:solidFill>
                  <a:srgbClr val="FFC000"/>
                </a:solidFill>
                <a:latin typeface="Bahnschrift" panose="020B0502040204020203" pitchFamily="34" charset="0"/>
              </a:rPr>
              <a:t>L’ABRUZZO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7380721" y="609601"/>
            <a:ext cx="3666690" cy="5181599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>
          <a:xfrm>
            <a:off x="1141411" y="1811215"/>
            <a:ext cx="5145090" cy="3979985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FFC000"/>
                </a:solidFill>
              </a:rPr>
              <a:t>Tanti monti in questo paese,</a:t>
            </a:r>
          </a:p>
          <a:p>
            <a:r>
              <a:rPr lang="it-IT" sz="1800" dirty="0">
                <a:solidFill>
                  <a:srgbClr val="FFC000"/>
                </a:solidFill>
              </a:rPr>
              <a:t>valli cupe, pianure estese.</a:t>
            </a:r>
          </a:p>
          <a:p>
            <a:r>
              <a:rPr lang="it-IT" sz="1800" dirty="0">
                <a:solidFill>
                  <a:srgbClr val="FFC000"/>
                </a:solidFill>
              </a:rPr>
              <a:t>I corsi d’acque Trigno, Tronto, Sangro, Pescara e Vomano</a:t>
            </a:r>
          </a:p>
          <a:p>
            <a:r>
              <a:rPr lang="it-IT" sz="1800" dirty="0">
                <a:solidFill>
                  <a:srgbClr val="FFC000"/>
                </a:solidFill>
              </a:rPr>
              <a:t>attraversano la regione come le dita di una mano…</a:t>
            </a:r>
          </a:p>
        </p:txBody>
      </p:sp>
    </p:spTree>
    <p:extLst>
      <p:ext uri="{BB962C8B-B14F-4D97-AF65-F5344CB8AC3E}">
        <p14:creationId xmlns:p14="http://schemas.microsoft.com/office/powerpoint/2010/main" val="42710392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603737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L’UMBRIA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699969" y="1131276"/>
            <a:ext cx="5945322" cy="3379178"/>
          </a:xfrm>
          <a:prstGeom prst="rect">
            <a:avLst/>
          </a:prstGeom>
        </p:spPr>
      </p:pic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>
          <a:xfrm>
            <a:off x="1146705" y="1517457"/>
            <a:ext cx="3856037" cy="4273743"/>
          </a:xfrm>
        </p:spPr>
        <p:txBody>
          <a:bodyPr>
            <a:noAutofit/>
          </a:bodyPr>
          <a:lstStyle/>
          <a:p>
            <a:r>
              <a:rPr lang="it-IT" sz="1800" b="1" dirty="0">
                <a:solidFill>
                  <a:srgbClr val="002060"/>
                </a:solidFill>
              </a:rPr>
              <a:t>L’Umbria è una regione italiana</a:t>
            </a:r>
          </a:p>
          <a:p>
            <a:r>
              <a:rPr lang="it-IT" sz="1800" b="1" dirty="0">
                <a:solidFill>
                  <a:srgbClr val="002060"/>
                </a:solidFill>
              </a:rPr>
              <a:t>che confina con Lazio, Marche e Toscana.</a:t>
            </a:r>
          </a:p>
          <a:p>
            <a:r>
              <a:rPr lang="it-IT" sz="1800" b="1" dirty="0">
                <a:solidFill>
                  <a:srgbClr val="002060"/>
                </a:solidFill>
              </a:rPr>
              <a:t>Terra di San Francesco e Santa Chiara,</a:t>
            </a:r>
          </a:p>
          <a:p>
            <a:r>
              <a:rPr lang="it-IT" sz="1800" b="1" dirty="0">
                <a:solidFill>
                  <a:srgbClr val="002060"/>
                </a:solidFill>
              </a:rPr>
              <a:t>dolce, romantica e rara.</a:t>
            </a:r>
          </a:p>
          <a:p>
            <a:r>
              <a:rPr lang="it-IT" sz="1800" b="1" dirty="0">
                <a:solidFill>
                  <a:srgbClr val="002060"/>
                </a:solidFill>
              </a:rPr>
              <a:t>Chiese, cattedrali e monasteri</a:t>
            </a:r>
          </a:p>
          <a:p>
            <a:r>
              <a:rPr lang="it-IT" sz="1800" b="1" dirty="0">
                <a:solidFill>
                  <a:srgbClr val="002060"/>
                </a:solidFill>
              </a:rPr>
              <a:t>sono in tutti i quartieri.</a:t>
            </a:r>
          </a:p>
          <a:p>
            <a:r>
              <a:rPr lang="it-IT" sz="1800" b="1" dirty="0">
                <a:solidFill>
                  <a:srgbClr val="002060"/>
                </a:solidFill>
              </a:rPr>
              <a:t>Camminare lentamente e senza mete</a:t>
            </a:r>
          </a:p>
          <a:p>
            <a:r>
              <a:rPr lang="it-IT" sz="1800" b="1" dirty="0">
                <a:solidFill>
                  <a:srgbClr val="002060"/>
                </a:solidFill>
              </a:rPr>
              <a:t>osservando valli quiete.</a:t>
            </a:r>
          </a:p>
          <a:p>
            <a:r>
              <a:rPr lang="it-IT" sz="1800" b="1" dirty="0">
                <a:solidFill>
                  <a:srgbClr val="002060"/>
                </a:solidFill>
              </a:rPr>
              <a:t>Unica nel suo genere, una regione particolare,</a:t>
            </a:r>
          </a:p>
          <a:p>
            <a:r>
              <a:rPr lang="it-IT" sz="1800" b="1" dirty="0">
                <a:solidFill>
                  <a:srgbClr val="002060"/>
                </a:solidFill>
              </a:rPr>
              <a:t>non ha sbocchi sul mare…</a:t>
            </a:r>
          </a:p>
        </p:txBody>
      </p:sp>
    </p:spTree>
    <p:extLst>
      <p:ext uri="{BB962C8B-B14F-4D97-AF65-F5344CB8AC3E}">
        <p14:creationId xmlns:p14="http://schemas.microsoft.com/office/powerpoint/2010/main" val="41941905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612530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LE MARCHE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1146705" y="1406769"/>
            <a:ext cx="3856037" cy="4384431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chemeClr val="accent6">
                    <a:lumMod val="50000"/>
                  </a:schemeClr>
                </a:solidFill>
              </a:rPr>
              <a:t>Nelle Marche facciamo ora un bel viaggio</a:t>
            </a:r>
          </a:p>
          <a:p>
            <a:r>
              <a:rPr lang="it-IT" sz="2000" dirty="0">
                <a:solidFill>
                  <a:schemeClr val="accent6">
                    <a:lumMod val="50000"/>
                  </a:schemeClr>
                </a:solidFill>
              </a:rPr>
              <a:t>per ammirarne il bellissimo paesaggio.</a:t>
            </a:r>
          </a:p>
          <a:p>
            <a:r>
              <a:rPr lang="it-IT" sz="2000" dirty="0">
                <a:solidFill>
                  <a:schemeClr val="accent6">
                    <a:lumMod val="50000"/>
                  </a:schemeClr>
                </a:solidFill>
              </a:rPr>
              <a:t>Un paese nobile e profondo,</a:t>
            </a:r>
          </a:p>
          <a:p>
            <a:r>
              <a:rPr lang="it-IT" sz="2000" dirty="0">
                <a:solidFill>
                  <a:schemeClr val="accent6">
                    <a:lumMod val="50000"/>
                  </a:schemeClr>
                </a:solidFill>
              </a:rPr>
              <a:t>fra i più belli di tutto il mondo.</a:t>
            </a:r>
          </a:p>
          <a:p>
            <a:r>
              <a:rPr lang="it-IT" sz="2000" dirty="0">
                <a:solidFill>
                  <a:schemeClr val="accent6">
                    <a:lumMod val="50000"/>
                  </a:schemeClr>
                </a:solidFill>
              </a:rPr>
              <a:t>Si adatta alla natura</a:t>
            </a:r>
          </a:p>
          <a:p>
            <a:r>
              <a:rPr lang="it-IT" sz="2000" dirty="0">
                <a:solidFill>
                  <a:schemeClr val="accent6">
                    <a:lumMod val="50000"/>
                  </a:schemeClr>
                </a:solidFill>
              </a:rPr>
              <a:t>ed è pieno di cultura…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10" y="816000"/>
            <a:ext cx="5370999" cy="384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98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705" y="70339"/>
            <a:ext cx="3856037" cy="606669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66"/>
                </a:solidFill>
              </a:rPr>
              <a:t>LA TOSCANA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447" y="373673"/>
            <a:ext cx="4791807" cy="3313807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>
          <a:xfrm>
            <a:off x="1146705" y="677009"/>
            <a:ext cx="4225395" cy="585567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66"/>
                </a:solidFill>
              </a:rPr>
              <a:t>Toscana è arte, storia e cultura,</a:t>
            </a:r>
          </a:p>
          <a:p>
            <a:r>
              <a:rPr lang="it-IT" dirty="0">
                <a:solidFill>
                  <a:srgbClr val="FF0066"/>
                </a:solidFill>
              </a:rPr>
              <a:t>Uno spettacolo della natura!</a:t>
            </a:r>
          </a:p>
          <a:p>
            <a:r>
              <a:rPr lang="it-IT" dirty="0">
                <a:solidFill>
                  <a:srgbClr val="FF0066"/>
                </a:solidFill>
              </a:rPr>
              <a:t>Magnifiche son le colline del Chianti,</a:t>
            </a:r>
          </a:p>
          <a:p>
            <a:r>
              <a:rPr lang="it-IT" dirty="0">
                <a:solidFill>
                  <a:srgbClr val="FF0066"/>
                </a:solidFill>
              </a:rPr>
              <a:t>Stupiscono sempre tutti quanti.</a:t>
            </a:r>
          </a:p>
          <a:p>
            <a:r>
              <a:rPr lang="it-IT" dirty="0">
                <a:solidFill>
                  <a:srgbClr val="FF0066"/>
                </a:solidFill>
              </a:rPr>
              <a:t>Immenso l’Appennino Tosco-Emiliano,</a:t>
            </a:r>
          </a:p>
          <a:p>
            <a:r>
              <a:rPr lang="it-IT" dirty="0">
                <a:solidFill>
                  <a:srgbClr val="FF0066"/>
                </a:solidFill>
              </a:rPr>
              <a:t>Così pure l’Arcipelago toscano.</a:t>
            </a:r>
          </a:p>
          <a:p>
            <a:r>
              <a:rPr lang="it-IT" dirty="0">
                <a:solidFill>
                  <a:srgbClr val="FF0066"/>
                </a:solidFill>
              </a:rPr>
              <a:t>La pianura Maremma è bassa e frastagliata,</a:t>
            </a:r>
          </a:p>
          <a:p>
            <a:r>
              <a:rPr lang="it-IT" dirty="0">
                <a:solidFill>
                  <a:srgbClr val="FF0066"/>
                </a:solidFill>
              </a:rPr>
              <a:t>Lascia la gente davvero incantata</a:t>
            </a:r>
          </a:p>
          <a:p>
            <a:r>
              <a:rPr lang="it-IT" dirty="0">
                <a:solidFill>
                  <a:srgbClr val="FF0066"/>
                </a:solidFill>
              </a:rPr>
              <a:t>Vanta tra le sue città una Repubblica Marinara,</a:t>
            </a:r>
          </a:p>
          <a:p>
            <a:r>
              <a:rPr lang="it-IT" dirty="0">
                <a:solidFill>
                  <a:srgbClr val="FF0066"/>
                </a:solidFill>
              </a:rPr>
              <a:t>Pisa e la sua torre pendente</a:t>
            </a:r>
          </a:p>
          <a:p>
            <a:r>
              <a:rPr lang="it-IT" dirty="0">
                <a:solidFill>
                  <a:srgbClr val="FF0066"/>
                </a:solidFill>
              </a:rPr>
              <a:t>davvero sorprendente!</a:t>
            </a:r>
          </a:p>
          <a:p>
            <a:r>
              <a:rPr lang="it-IT" dirty="0">
                <a:solidFill>
                  <a:srgbClr val="FF0066"/>
                </a:solidFill>
              </a:rPr>
              <a:t>Contrade con fantini e cavalli</a:t>
            </a:r>
          </a:p>
          <a:p>
            <a:r>
              <a:rPr lang="it-IT" dirty="0">
                <a:solidFill>
                  <a:srgbClr val="FF0066"/>
                </a:solidFill>
              </a:rPr>
              <a:t>Ed a Siena si aprono i balli.</a:t>
            </a:r>
          </a:p>
          <a:p>
            <a:r>
              <a:rPr lang="it-IT" dirty="0">
                <a:solidFill>
                  <a:srgbClr val="FF0066"/>
                </a:solidFill>
              </a:rPr>
              <a:t>Collodi a Pistoia</a:t>
            </a:r>
          </a:p>
          <a:p>
            <a:r>
              <a:rPr lang="it-IT" dirty="0">
                <a:solidFill>
                  <a:srgbClr val="FF0066"/>
                </a:solidFill>
              </a:rPr>
              <a:t>Con Pinocchio, il burattino,</a:t>
            </a:r>
          </a:p>
          <a:p>
            <a:r>
              <a:rPr lang="it-IT" dirty="0">
                <a:solidFill>
                  <a:srgbClr val="FF0066"/>
                </a:solidFill>
              </a:rPr>
              <a:t>Ognuno di noi resterà bambino…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119447" y="4237893"/>
            <a:ext cx="4879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66"/>
                </a:solidFill>
              </a:rPr>
              <a:t>Questa regione è tutta da scoprire,</a:t>
            </a:r>
          </a:p>
          <a:p>
            <a:r>
              <a:rPr lang="it-IT" dirty="0">
                <a:solidFill>
                  <a:srgbClr val="FF0066"/>
                </a:solidFill>
              </a:rPr>
              <a:t>si parte, suvvia,</a:t>
            </a:r>
          </a:p>
          <a:p>
            <a:r>
              <a:rPr lang="it-IT" dirty="0">
                <a:solidFill>
                  <a:srgbClr val="FF0066"/>
                </a:solidFill>
              </a:rPr>
              <a:t>con codesta poesia!</a:t>
            </a:r>
          </a:p>
        </p:txBody>
      </p:sp>
    </p:spTree>
    <p:extLst>
      <p:ext uri="{BB962C8B-B14F-4D97-AF65-F5344CB8AC3E}">
        <p14:creationId xmlns:p14="http://schemas.microsoft.com/office/powerpoint/2010/main" val="1498367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705" y="298939"/>
            <a:ext cx="3856037" cy="993530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Arial Black" panose="020B0A04020102020204" pitchFamily="34" charset="0"/>
              </a:rPr>
              <a:t>L’EMILIA-ROMAGNA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10661" y="538886"/>
            <a:ext cx="3844892" cy="5352058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6705" y="1450731"/>
            <a:ext cx="4629841" cy="447528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L’Emilia Romagna </a:t>
            </a:r>
          </a:p>
          <a:p>
            <a:r>
              <a:rPr lang="it-IT" dirty="0">
                <a:solidFill>
                  <a:srgbClr val="FF0000"/>
                </a:solidFill>
              </a:rPr>
              <a:t>È una regione con poca montagna.</a:t>
            </a:r>
          </a:p>
          <a:p>
            <a:r>
              <a:rPr lang="it-IT" dirty="0">
                <a:solidFill>
                  <a:srgbClr val="FF0000"/>
                </a:solidFill>
              </a:rPr>
              <a:t>Regione bagnata dal Mare Adriatico,</a:t>
            </a:r>
          </a:p>
          <a:p>
            <a:r>
              <a:rPr lang="it-IT" dirty="0">
                <a:solidFill>
                  <a:srgbClr val="FF0000"/>
                </a:solidFill>
              </a:rPr>
              <a:t>Un posto davvero molto cinematografico.</a:t>
            </a:r>
          </a:p>
          <a:p>
            <a:r>
              <a:rPr lang="it-IT" dirty="0">
                <a:solidFill>
                  <a:srgbClr val="FF0000"/>
                </a:solidFill>
              </a:rPr>
              <a:t>A Bologna c’è la Torre degli Asinelli</a:t>
            </a:r>
          </a:p>
          <a:p>
            <a:r>
              <a:rPr lang="it-IT" dirty="0">
                <a:solidFill>
                  <a:srgbClr val="FF0000"/>
                </a:solidFill>
              </a:rPr>
              <a:t>Che sembra fatta con dei gioielli.</a:t>
            </a:r>
          </a:p>
          <a:p>
            <a:r>
              <a:rPr lang="it-IT" dirty="0">
                <a:solidFill>
                  <a:srgbClr val="FF0000"/>
                </a:solidFill>
              </a:rPr>
              <a:t>Rimini, Riccione, Ravenna,</a:t>
            </a:r>
          </a:p>
          <a:p>
            <a:r>
              <a:rPr lang="it-IT" dirty="0">
                <a:solidFill>
                  <a:srgbClr val="FF0000"/>
                </a:solidFill>
              </a:rPr>
              <a:t>In queste città il turismo non tentenna.</a:t>
            </a:r>
          </a:p>
          <a:p>
            <a:r>
              <a:rPr lang="it-IT" dirty="0">
                <a:solidFill>
                  <a:srgbClr val="FF0000"/>
                </a:solidFill>
              </a:rPr>
              <a:t>Allegra, ricca e bella,</a:t>
            </a:r>
          </a:p>
          <a:p>
            <a:r>
              <a:rPr lang="it-IT" dirty="0">
                <a:solidFill>
                  <a:srgbClr val="FF0000"/>
                </a:solidFill>
              </a:rPr>
              <a:t>Tanto buona è la tagliatella…</a:t>
            </a:r>
          </a:p>
        </p:txBody>
      </p:sp>
    </p:spTree>
    <p:extLst>
      <p:ext uri="{BB962C8B-B14F-4D97-AF65-F5344CB8AC3E}">
        <p14:creationId xmlns:p14="http://schemas.microsoft.com/office/powerpoint/2010/main" val="33412922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638907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solidFill>
                  <a:schemeClr val="accent2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IL PIEMONTE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1291" y="975946"/>
            <a:ext cx="4138403" cy="4615961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6704" y="1406769"/>
            <a:ext cx="4805688" cy="4703885"/>
          </a:xfrm>
        </p:spPr>
        <p:txBody>
          <a:bodyPr/>
          <a:lstStyle/>
          <a:p>
            <a:r>
              <a:rPr lang="it-IT" dirty="0"/>
              <a:t>Montuoso per la maggior parte del territorio</a:t>
            </a:r>
          </a:p>
          <a:p>
            <a:r>
              <a:rPr lang="it-IT" dirty="0"/>
              <a:t>con le Alpi che fanno da divisorio</a:t>
            </a:r>
          </a:p>
          <a:p>
            <a:r>
              <a:rPr lang="it-IT" dirty="0"/>
              <a:t>tra l’Italia e la Francia</a:t>
            </a:r>
          </a:p>
          <a:p>
            <a:r>
              <a:rPr lang="it-IT" dirty="0"/>
              <a:t>che nel Piemonte si affaccia.</a:t>
            </a:r>
          </a:p>
          <a:p>
            <a:r>
              <a:rPr lang="it-IT" dirty="0"/>
              <a:t>Cinque terremoti in un solo anno nella capitale Torino</a:t>
            </a:r>
          </a:p>
          <a:p>
            <a:r>
              <a:rPr lang="it-IT" dirty="0"/>
              <a:t>hanno reso la città fragile come un agnellino.</a:t>
            </a:r>
          </a:p>
          <a:p>
            <a:r>
              <a:rPr lang="it-IT" dirty="0"/>
              <a:t>La regione è attraversata da un fiume: Po il suo nome è</a:t>
            </a:r>
          </a:p>
          <a:p>
            <a:r>
              <a:rPr lang="it-IT" dirty="0"/>
              <a:t>In Italia è il fiume più lungo che c’è.</a:t>
            </a:r>
          </a:p>
          <a:p>
            <a:r>
              <a:rPr lang="it-IT" dirty="0"/>
              <a:t>Nasce sul Monviso ed arriva fino in pianura,</a:t>
            </a:r>
          </a:p>
          <a:p>
            <a:r>
              <a:rPr lang="it-IT" dirty="0"/>
              <a:t>di questo fiume dobbiamo sempre averne cura…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1199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avimento, persona, interni, finestra&#10;&#10;Descrizione generata automaticamente">
            <a:extLst>
              <a:ext uri="{FF2B5EF4-FFF2-40B4-BE49-F238E27FC236}">
                <a16:creationId xmlns:a16="http://schemas.microsoft.com/office/drawing/2014/main" xmlns="" id="{9E3E57C4-09AD-88B7-126B-8C75ACFCA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66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016976"/>
          </a:xfrm>
        </p:spPr>
        <p:txBody>
          <a:bodyPr>
            <a:noAutofit/>
          </a:bodyPr>
          <a:lstStyle/>
          <a:p>
            <a:pPr algn="ctr"/>
            <a:r>
              <a:rPr lang="it-IT" sz="4400" dirty="0">
                <a:solidFill>
                  <a:srgbClr val="008000"/>
                </a:solidFill>
                <a:latin typeface="Arial Rounded MT Bold" panose="020F0704030504030204" pitchFamily="34" charset="0"/>
              </a:rPr>
              <a:t>LA LOMBARDIA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346" y="609601"/>
            <a:ext cx="3771899" cy="5802173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>
          <a:xfrm>
            <a:off x="1146705" y="1749670"/>
            <a:ext cx="3856037" cy="4041530"/>
          </a:xfrm>
        </p:spPr>
        <p:txBody>
          <a:bodyPr>
            <a:noAutofit/>
          </a:bodyPr>
          <a:lstStyle/>
          <a:p>
            <a:r>
              <a:rPr lang="it-IT" sz="1800" dirty="0">
                <a:solidFill>
                  <a:srgbClr val="008000"/>
                </a:solidFill>
              </a:rPr>
              <a:t>Questa è una poesia sulla Lombardia,</a:t>
            </a:r>
          </a:p>
          <a:p>
            <a:r>
              <a:rPr lang="it-IT" sz="1800" dirty="0">
                <a:solidFill>
                  <a:srgbClr val="008000"/>
                </a:solidFill>
              </a:rPr>
              <a:t>Piemonte, Emilia, Veneto e Trentino sono le regioni che le stanno vicino.</a:t>
            </a:r>
          </a:p>
          <a:p>
            <a:r>
              <a:rPr lang="it-IT" sz="1800" dirty="0">
                <a:solidFill>
                  <a:srgbClr val="008000"/>
                </a:solidFill>
              </a:rPr>
              <a:t>La polenta, la cotoletta e il panettone</a:t>
            </a:r>
          </a:p>
          <a:p>
            <a:r>
              <a:rPr lang="it-IT" sz="1800" dirty="0">
                <a:solidFill>
                  <a:srgbClr val="008000"/>
                </a:solidFill>
              </a:rPr>
              <a:t>Sono i piatti tipici di questa regione.</a:t>
            </a:r>
          </a:p>
          <a:p>
            <a:r>
              <a:rPr lang="it-IT" sz="1800" dirty="0">
                <a:solidFill>
                  <a:srgbClr val="008000"/>
                </a:solidFill>
              </a:rPr>
              <a:t>A Como si trova un lago,</a:t>
            </a:r>
          </a:p>
          <a:p>
            <a:r>
              <a:rPr lang="it-IT" sz="1800" dirty="0">
                <a:solidFill>
                  <a:srgbClr val="008000"/>
                </a:solidFill>
              </a:rPr>
              <a:t>Un dono forse creato da un mago.</a:t>
            </a:r>
          </a:p>
          <a:p>
            <a:r>
              <a:rPr lang="it-IT" sz="1800" dirty="0">
                <a:solidFill>
                  <a:srgbClr val="008000"/>
                </a:solidFill>
              </a:rPr>
              <a:t>Il lago più grande è il lago di Garda</a:t>
            </a:r>
          </a:p>
          <a:p>
            <a:r>
              <a:rPr lang="it-IT" sz="1800" dirty="0">
                <a:solidFill>
                  <a:srgbClr val="008000"/>
                </a:solidFill>
              </a:rPr>
              <a:t>Che ogni turista ammirato guarda.</a:t>
            </a:r>
          </a:p>
        </p:txBody>
      </p:sp>
    </p:spTree>
    <p:extLst>
      <p:ext uri="{BB962C8B-B14F-4D97-AF65-F5344CB8AC3E}">
        <p14:creationId xmlns:p14="http://schemas.microsoft.com/office/powerpoint/2010/main" val="2626144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705" y="307731"/>
            <a:ext cx="3856037" cy="589084"/>
          </a:xfrm>
        </p:spPr>
        <p:txBody>
          <a:bodyPr>
            <a:noAutofit/>
          </a:bodyPr>
          <a:lstStyle/>
          <a:p>
            <a:pPr algn="ctr"/>
            <a:r>
              <a:rPr lang="it-IT" sz="4400" b="1" dirty="0">
                <a:solidFill>
                  <a:srgbClr val="FFFF00"/>
                </a:solidFill>
                <a:latin typeface="Bahnschrift Light Condensed" panose="020B0502040204020203" pitchFamily="34" charset="0"/>
              </a:rPr>
              <a:t>IL VENETO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867" y="600929"/>
            <a:ext cx="4573128" cy="5711947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6705" y="1090246"/>
            <a:ext cx="5342018" cy="542485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Il Veneto è una bellissima regione italiana; </a:t>
            </a:r>
          </a:p>
          <a:p>
            <a:r>
              <a:rPr lang="it-IT" dirty="0">
                <a:solidFill>
                  <a:srgbClr val="FFFF00"/>
                </a:solidFill>
              </a:rPr>
              <a:t>il suo capoluogo, Venezia, diventò una Repubblica Marinara.</a:t>
            </a:r>
          </a:p>
          <a:p>
            <a:r>
              <a:rPr lang="it-IT" dirty="0">
                <a:solidFill>
                  <a:srgbClr val="FFFF00"/>
                </a:solidFill>
              </a:rPr>
              <a:t>Venezia è una città molto particolare,</a:t>
            </a:r>
          </a:p>
          <a:p>
            <a:r>
              <a:rPr lang="it-IT" dirty="0">
                <a:solidFill>
                  <a:srgbClr val="FFFF00"/>
                </a:solidFill>
              </a:rPr>
              <a:t>si utilizzano gondole per poterla visitare.</a:t>
            </a:r>
          </a:p>
          <a:p>
            <a:r>
              <a:rPr lang="it-IT" dirty="0">
                <a:solidFill>
                  <a:srgbClr val="FFFF00"/>
                </a:solidFill>
              </a:rPr>
              <a:t>La città, per il suo pittoresco Carnevale,</a:t>
            </a:r>
          </a:p>
          <a:p>
            <a:r>
              <a:rPr lang="it-IT" dirty="0">
                <a:solidFill>
                  <a:srgbClr val="FFFF00"/>
                </a:solidFill>
              </a:rPr>
              <a:t>è diventata famosa in tutto l’emisfero boreale.</a:t>
            </a:r>
          </a:p>
          <a:p>
            <a:r>
              <a:rPr lang="it-IT" dirty="0">
                <a:solidFill>
                  <a:srgbClr val="FFFF00"/>
                </a:solidFill>
              </a:rPr>
              <a:t>A Verona fermiamoci sotto il balcone di Romeo e Giulietta,</a:t>
            </a:r>
          </a:p>
          <a:p>
            <a:r>
              <a:rPr lang="it-IT" dirty="0">
                <a:solidFill>
                  <a:srgbClr val="FFFF00"/>
                </a:solidFill>
              </a:rPr>
              <a:t>e ricorderemo la storia di quella sfortunata coppietta.</a:t>
            </a:r>
          </a:p>
          <a:p>
            <a:r>
              <a:rPr lang="it-IT" dirty="0">
                <a:solidFill>
                  <a:srgbClr val="FFFF00"/>
                </a:solidFill>
              </a:rPr>
              <a:t>Con tristezza visiteremo gli itinerari della I Guerra Mondiale,</a:t>
            </a:r>
          </a:p>
          <a:p>
            <a:r>
              <a:rPr lang="it-IT" dirty="0">
                <a:solidFill>
                  <a:srgbClr val="FFFF00"/>
                </a:solidFill>
              </a:rPr>
              <a:t>dalle Dolomiti e il Cadore fino alla foce del Piave,</a:t>
            </a:r>
          </a:p>
          <a:p>
            <a:r>
              <a:rPr lang="it-IT" dirty="0">
                <a:solidFill>
                  <a:srgbClr val="FFFF00"/>
                </a:solidFill>
              </a:rPr>
              <a:t>passando per il Montello, il Massiccio del Monte Grappa e l’altopiano di Asiago,</a:t>
            </a:r>
          </a:p>
          <a:p>
            <a:r>
              <a:rPr lang="it-IT" dirty="0">
                <a:solidFill>
                  <a:srgbClr val="FFFF00"/>
                </a:solidFill>
              </a:rPr>
              <a:t>dove gli Italiani si opposero all’Impero austro-ungarico.</a:t>
            </a:r>
          </a:p>
          <a:p>
            <a:r>
              <a:rPr lang="it-IT" dirty="0">
                <a:solidFill>
                  <a:srgbClr val="FFFF00"/>
                </a:solidFill>
              </a:rPr>
              <a:t>Regione ricca di cultura e di tanta storia,</a:t>
            </a:r>
          </a:p>
          <a:p>
            <a:r>
              <a:rPr lang="it-IT" dirty="0">
                <a:solidFill>
                  <a:srgbClr val="FFFF00"/>
                </a:solidFill>
              </a:rPr>
              <a:t>più di quanto l’uomo possa farne memoria!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57940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705" y="395654"/>
            <a:ext cx="3856037" cy="720969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0070C0"/>
                </a:solidFill>
                <a:latin typeface="Rockwell Extra Bold" panose="02060903040505020403" pitchFamily="18" charset="0"/>
              </a:rPr>
              <a:t>IL TRENTINO ALTO ADIGE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372" y="609601"/>
            <a:ext cx="4879995" cy="3659996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23192" y="1266093"/>
            <a:ext cx="4976445" cy="4835770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Il Trentino Alto Adige ha un territorio montuoso</a:t>
            </a:r>
          </a:p>
          <a:p>
            <a:r>
              <a:rPr lang="it-IT" dirty="0">
                <a:solidFill>
                  <a:srgbClr val="0070C0"/>
                </a:solidFill>
              </a:rPr>
              <a:t>ma non per questo meno meraviglioso.</a:t>
            </a:r>
          </a:p>
          <a:p>
            <a:r>
              <a:rPr lang="it-IT" dirty="0">
                <a:solidFill>
                  <a:srgbClr val="0070C0"/>
                </a:solidFill>
              </a:rPr>
              <a:t>Le province di Bolzano e Trento</a:t>
            </a:r>
          </a:p>
          <a:p>
            <a:r>
              <a:rPr lang="it-IT" dirty="0">
                <a:solidFill>
                  <a:srgbClr val="0070C0"/>
                </a:solidFill>
              </a:rPr>
              <a:t>di bellezze naturali ne han per cento:</a:t>
            </a:r>
          </a:p>
          <a:p>
            <a:r>
              <a:rPr lang="it-IT" dirty="0">
                <a:solidFill>
                  <a:srgbClr val="0070C0"/>
                </a:solidFill>
              </a:rPr>
              <a:t>monti, boschi, praterie e ruscelli</a:t>
            </a:r>
          </a:p>
          <a:p>
            <a:r>
              <a:rPr lang="it-IT" dirty="0">
                <a:solidFill>
                  <a:srgbClr val="0070C0"/>
                </a:solidFill>
              </a:rPr>
              <a:t>e d’Italia i laghi più belli.</a:t>
            </a:r>
          </a:p>
          <a:p>
            <a:r>
              <a:rPr lang="it-IT" dirty="0">
                <a:solidFill>
                  <a:srgbClr val="0070C0"/>
                </a:solidFill>
              </a:rPr>
              <a:t>Qui in Trentino, se vorrai sciare,</a:t>
            </a:r>
          </a:p>
          <a:p>
            <a:r>
              <a:rPr lang="it-IT" dirty="0">
                <a:solidFill>
                  <a:srgbClr val="0070C0"/>
                </a:solidFill>
              </a:rPr>
              <a:t>la catena delle Dolomiti dovrai attraversare.</a:t>
            </a:r>
          </a:p>
          <a:p>
            <a:r>
              <a:rPr lang="it-IT" dirty="0">
                <a:solidFill>
                  <a:srgbClr val="0070C0"/>
                </a:solidFill>
              </a:rPr>
              <a:t>Del suo patrimonio culturale non ci dobbiamo dimenticare,</a:t>
            </a:r>
          </a:p>
          <a:p>
            <a:r>
              <a:rPr lang="it-IT" dirty="0">
                <a:solidFill>
                  <a:srgbClr val="0070C0"/>
                </a:solidFill>
              </a:rPr>
              <a:t>mentre usiamo le terme per poterci curare.</a:t>
            </a:r>
          </a:p>
          <a:p>
            <a:r>
              <a:rPr lang="it-IT" dirty="0">
                <a:solidFill>
                  <a:srgbClr val="0070C0"/>
                </a:solidFill>
              </a:rPr>
              <a:t>Nel cuore delle montagne, tutto questo è pazzesco,</a:t>
            </a:r>
          </a:p>
          <a:p>
            <a:r>
              <a:rPr lang="it-IT" dirty="0">
                <a:solidFill>
                  <a:srgbClr val="0070C0"/>
                </a:solidFill>
              </a:rPr>
              <a:t>Sembra di vivere in un luogo fiabesco!</a:t>
            </a:r>
          </a:p>
        </p:txBody>
      </p:sp>
    </p:spTree>
    <p:extLst>
      <p:ext uri="{BB962C8B-B14F-4D97-AF65-F5344CB8AC3E}">
        <p14:creationId xmlns:p14="http://schemas.microsoft.com/office/powerpoint/2010/main" val="11596462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705" y="175847"/>
            <a:ext cx="3856037" cy="12573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IL FRIULI VENEZIA GIULIA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5777" y="1433147"/>
            <a:ext cx="5045338" cy="3420208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6704" y="1943100"/>
            <a:ext cx="5131003" cy="3848100"/>
          </a:xfrm>
        </p:spPr>
        <p:txBody>
          <a:bodyPr/>
          <a:lstStyle/>
          <a:p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Alpi e Prealpi formano metà regione,</a:t>
            </a:r>
          </a:p>
          <a:p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l’altra metà la pianura e l’abitazione.</a:t>
            </a:r>
          </a:p>
          <a:p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A statuto speciale è questa regione,</a:t>
            </a:r>
          </a:p>
          <a:p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ha lottato tanto per l’approvazione.</a:t>
            </a:r>
          </a:p>
          <a:p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Lingue e culture diverse</a:t>
            </a:r>
          </a:p>
          <a:p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pian piano sono emerse.</a:t>
            </a:r>
          </a:p>
          <a:p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Nove punte ha la stella di Palmanova, davvero molto vivace,</a:t>
            </a:r>
          </a:p>
          <a:p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borgo conteso tra guerra e pace…</a:t>
            </a:r>
          </a:p>
          <a:p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111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705" y="228601"/>
            <a:ext cx="3856037" cy="1274884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solidFill>
                  <a:srgbClr val="FF3300"/>
                </a:solidFill>
              </a:rPr>
              <a:t/>
            </a:r>
            <a:br>
              <a:rPr lang="it-IT" sz="4000" b="1" dirty="0">
                <a:solidFill>
                  <a:srgbClr val="FF3300"/>
                </a:solidFill>
              </a:rPr>
            </a:br>
            <a:r>
              <a:rPr lang="it-IT" sz="4000" b="1" dirty="0">
                <a:solidFill>
                  <a:srgbClr val="FF3300"/>
                </a:solidFill>
              </a:rPr>
              <a:t>LA VALLE D’AOSTA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71"/>
          <a:stretch/>
        </p:blipFill>
        <p:spPr>
          <a:xfrm rot="16200000">
            <a:off x="7101476" y="-72335"/>
            <a:ext cx="3937461" cy="5699909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6705" y="1872762"/>
            <a:ext cx="3856037" cy="3918438"/>
          </a:xfrm>
        </p:spPr>
        <p:txBody>
          <a:bodyPr/>
          <a:lstStyle/>
          <a:p>
            <a:r>
              <a:rPr lang="it-IT" dirty="0">
                <a:solidFill>
                  <a:srgbClr val="FF3300"/>
                </a:solidFill>
              </a:rPr>
              <a:t>La Valle d’Aosta meravigliosa</a:t>
            </a:r>
          </a:p>
          <a:p>
            <a:r>
              <a:rPr lang="it-IT" dirty="0">
                <a:solidFill>
                  <a:srgbClr val="FF3300"/>
                </a:solidFill>
              </a:rPr>
              <a:t>è una regione tutta montuosa.</a:t>
            </a:r>
          </a:p>
          <a:p>
            <a:r>
              <a:rPr lang="it-IT" dirty="0">
                <a:solidFill>
                  <a:srgbClr val="FF3300"/>
                </a:solidFill>
              </a:rPr>
              <a:t>Il Monte Bianco e il Gran Paradiso</a:t>
            </a:r>
          </a:p>
          <a:p>
            <a:r>
              <a:rPr lang="it-IT" dirty="0">
                <a:solidFill>
                  <a:srgbClr val="FF3300"/>
                </a:solidFill>
              </a:rPr>
              <a:t>solo a guardarli ti strappano un sorriso.</a:t>
            </a:r>
          </a:p>
          <a:p>
            <a:r>
              <a:rPr lang="it-IT" dirty="0">
                <a:solidFill>
                  <a:srgbClr val="FF3300"/>
                </a:solidFill>
              </a:rPr>
              <a:t>E con la Valle d’Aosta la Francia confina</a:t>
            </a:r>
          </a:p>
          <a:p>
            <a:r>
              <a:rPr lang="it-IT" dirty="0">
                <a:solidFill>
                  <a:srgbClr val="FF3300"/>
                </a:solidFill>
              </a:rPr>
              <a:t>e la città di Parigi diventa vicina.</a:t>
            </a:r>
          </a:p>
          <a:p>
            <a:r>
              <a:rPr lang="it-IT" dirty="0">
                <a:solidFill>
                  <a:srgbClr val="FF3300"/>
                </a:solidFill>
              </a:rPr>
              <a:t>La Val d’Aosta è la più piccola tra le regioni</a:t>
            </a:r>
          </a:p>
          <a:p>
            <a:r>
              <a:rPr lang="it-IT" dirty="0">
                <a:solidFill>
                  <a:srgbClr val="FF3300"/>
                </a:solidFill>
              </a:rPr>
              <a:t>ma i turisti li accoglie a milioni.</a:t>
            </a:r>
          </a:p>
        </p:txBody>
      </p:sp>
    </p:spTree>
    <p:extLst>
      <p:ext uri="{BB962C8B-B14F-4D97-AF65-F5344CB8AC3E}">
        <p14:creationId xmlns:p14="http://schemas.microsoft.com/office/powerpoint/2010/main" val="32689686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705" y="246185"/>
            <a:ext cx="3856037" cy="773723"/>
          </a:xfrm>
        </p:spPr>
        <p:txBody>
          <a:bodyPr>
            <a:normAutofit/>
          </a:bodyPr>
          <a:lstStyle/>
          <a:p>
            <a:pPr algn="ctr"/>
            <a:r>
              <a:rPr lang="it-IT" sz="4400" dirty="0">
                <a:solidFill>
                  <a:srgbClr val="00B0F0"/>
                </a:solidFill>
                <a:latin typeface="Elephant" panose="02020904090505020303" pitchFamily="18" charset="0"/>
              </a:rPr>
              <a:t>LA SICILIA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4578" y="485662"/>
            <a:ext cx="3253967" cy="5897553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>
          <a:xfrm>
            <a:off x="1146705" y="1257300"/>
            <a:ext cx="3856037" cy="4533900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00B0F0"/>
                </a:solidFill>
              </a:rPr>
              <a:t>Palermo, Messina,</a:t>
            </a:r>
          </a:p>
          <a:p>
            <a:r>
              <a:rPr lang="it-IT" sz="1800" dirty="0">
                <a:solidFill>
                  <a:srgbClr val="00B0F0"/>
                </a:solidFill>
              </a:rPr>
              <a:t>Catania, acquamarina</a:t>
            </a:r>
          </a:p>
          <a:p>
            <a:r>
              <a:rPr lang="it-IT" sz="1800" dirty="0">
                <a:solidFill>
                  <a:srgbClr val="00B0F0"/>
                </a:solidFill>
              </a:rPr>
              <a:t>dello Ionio e del Tirreno</a:t>
            </a:r>
          </a:p>
          <a:p>
            <a:r>
              <a:rPr lang="it-IT" sz="1800" dirty="0">
                <a:solidFill>
                  <a:srgbClr val="00B0F0"/>
                </a:solidFill>
              </a:rPr>
              <a:t>niente poco di meno!</a:t>
            </a:r>
          </a:p>
          <a:p>
            <a:r>
              <a:rPr lang="it-IT" sz="1800" dirty="0">
                <a:solidFill>
                  <a:srgbClr val="00B0F0"/>
                </a:solidFill>
              </a:rPr>
              <a:t>A Selinunte «</a:t>
            </a:r>
            <a:r>
              <a:rPr lang="it-IT" sz="1800" dirty="0" err="1">
                <a:solidFill>
                  <a:srgbClr val="00B0F0"/>
                </a:solidFill>
              </a:rPr>
              <a:t>lu</a:t>
            </a:r>
            <a:r>
              <a:rPr lang="it-IT" sz="1800" dirty="0">
                <a:solidFill>
                  <a:srgbClr val="00B0F0"/>
                </a:solidFill>
              </a:rPr>
              <a:t> </a:t>
            </a:r>
            <a:r>
              <a:rPr lang="it-IT" sz="1800" dirty="0" err="1">
                <a:solidFill>
                  <a:srgbClr val="00B0F0"/>
                </a:solidFill>
              </a:rPr>
              <a:t>fusu</a:t>
            </a:r>
            <a:r>
              <a:rPr lang="it-IT" sz="1800" dirty="0">
                <a:solidFill>
                  <a:srgbClr val="00B0F0"/>
                </a:solidFill>
              </a:rPr>
              <a:t> di la vecchia»:</a:t>
            </a:r>
          </a:p>
          <a:p>
            <a:r>
              <a:rPr lang="it-IT" sz="1800" dirty="0">
                <a:solidFill>
                  <a:srgbClr val="00B0F0"/>
                </a:solidFill>
              </a:rPr>
              <a:t>povera donna, a tesser la lana stava</a:t>
            </a:r>
          </a:p>
          <a:p>
            <a:r>
              <a:rPr lang="it-IT" sz="1800" dirty="0">
                <a:solidFill>
                  <a:srgbClr val="00B0F0"/>
                </a:solidFill>
              </a:rPr>
              <a:t>per i giganti che vi abitavano,</a:t>
            </a:r>
          </a:p>
          <a:p>
            <a:r>
              <a:rPr lang="it-IT" sz="1800" dirty="0">
                <a:solidFill>
                  <a:srgbClr val="00B0F0"/>
                </a:solidFill>
              </a:rPr>
              <a:t>bella leggenda ci raccontavano…</a:t>
            </a:r>
          </a:p>
        </p:txBody>
      </p:sp>
    </p:spTree>
    <p:extLst>
      <p:ext uri="{BB962C8B-B14F-4D97-AF65-F5344CB8AC3E}">
        <p14:creationId xmlns:p14="http://schemas.microsoft.com/office/powerpoint/2010/main" val="10151262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946637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rgbClr val="7030A0"/>
                </a:solidFill>
                <a:latin typeface="Snap ITC" panose="04040A07060A02020202" pitchFamily="82" charset="0"/>
              </a:rPr>
              <a:t>LA SARDEGNA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4909" y="1102092"/>
            <a:ext cx="4421851" cy="4366723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6705" y="1925515"/>
            <a:ext cx="4752933" cy="3865685"/>
          </a:xfrm>
        </p:spPr>
        <p:txBody>
          <a:bodyPr/>
          <a:lstStyle/>
          <a:p>
            <a:r>
              <a:rPr lang="it-IT" dirty="0">
                <a:solidFill>
                  <a:srgbClr val="7030A0"/>
                </a:solidFill>
              </a:rPr>
              <a:t>Sardegna, regione a statuto speciale,</a:t>
            </a:r>
          </a:p>
          <a:p>
            <a:r>
              <a:rPr lang="it-IT" dirty="0">
                <a:solidFill>
                  <a:srgbClr val="7030A0"/>
                </a:solidFill>
              </a:rPr>
              <a:t>dove mangerai i migliori spaghetti ai ricci di mare,</a:t>
            </a:r>
          </a:p>
          <a:p>
            <a:r>
              <a:rPr lang="it-IT" dirty="0">
                <a:solidFill>
                  <a:srgbClr val="7030A0"/>
                </a:solidFill>
              </a:rPr>
              <a:t>una delizia da degustare.</a:t>
            </a:r>
          </a:p>
          <a:p>
            <a:r>
              <a:rPr lang="it-IT" dirty="0">
                <a:solidFill>
                  <a:srgbClr val="7030A0"/>
                </a:solidFill>
              </a:rPr>
              <a:t>Se visiti la Costa Smeralda,</a:t>
            </a:r>
          </a:p>
          <a:p>
            <a:r>
              <a:rPr lang="it-IT" dirty="0">
                <a:solidFill>
                  <a:srgbClr val="7030A0"/>
                </a:solidFill>
              </a:rPr>
              <a:t>la tua vita sembrerà più spavalda.</a:t>
            </a:r>
          </a:p>
          <a:p>
            <a:r>
              <a:rPr lang="it-IT" dirty="0">
                <a:solidFill>
                  <a:srgbClr val="7030A0"/>
                </a:solidFill>
              </a:rPr>
              <a:t>La Sardegna è un posto bellissimo da visitare</a:t>
            </a:r>
          </a:p>
          <a:p>
            <a:r>
              <a:rPr lang="it-IT" dirty="0">
                <a:solidFill>
                  <a:srgbClr val="7030A0"/>
                </a:solidFill>
              </a:rPr>
              <a:t>almeno una volta nella vita ci devi andare!</a:t>
            </a:r>
          </a:p>
        </p:txBody>
      </p:sp>
    </p:spTree>
    <p:extLst>
      <p:ext uri="{BB962C8B-B14F-4D97-AF65-F5344CB8AC3E}">
        <p14:creationId xmlns:p14="http://schemas.microsoft.com/office/powerpoint/2010/main" val="38258661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9231" y="618518"/>
            <a:ext cx="10168180" cy="4920636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0070C0"/>
                </a:solidFill>
              </a:rPr>
              <a:t>Lavoro realizzato dalla classe I sez. D: </a:t>
            </a:r>
            <a:br>
              <a:rPr lang="it-IT" sz="2800" dirty="0">
                <a:solidFill>
                  <a:srgbClr val="0070C0"/>
                </a:solidFill>
              </a:rPr>
            </a:br>
            <a:r>
              <a:rPr lang="it-IT" sz="2800" dirty="0">
                <a:solidFill>
                  <a:srgbClr val="0070C0"/>
                </a:solidFill>
              </a:rPr>
              <a:t>KETRIN, DOMENICO, GENNARO, DIEGO, IRENE, ROSITA, DAVID, ANNAMARIA, GIOVANNI f., GIUSEPPE F., FRANCESCO, ANDREA, CECILIA, DOMINIQUE, PASQUALE, SERENA, SERAFINO, FRANCESCA, GIUSEPPE P., LUIGI, MARIO, GIUSY, MARTA, ERICA, GIOVANNI V.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141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730255" y="2775423"/>
            <a:ext cx="6815669" cy="1515533"/>
          </a:xfrm>
        </p:spPr>
        <p:txBody>
          <a:bodyPr/>
          <a:lstStyle/>
          <a:p>
            <a:r>
              <a:rPr lang="it-IT" sz="4800" dirty="0"/>
              <a:t>Parco nazionale della Sila con le sue biodiversità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582" y="306543"/>
            <a:ext cx="2743200" cy="246888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297782" y="4428083"/>
            <a:ext cx="2586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Prof.ssa </a:t>
            </a:r>
            <a:r>
              <a:rPr lang="it-IT" dirty="0" err="1"/>
              <a:t>Vennari</a:t>
            </a:r>
            <a:r>
              <a:rPr lang="it-IT" dirty="0"/>
              <a:t> Caterina</a:t>
            </a:r>
          </a:p>
          <a:p>
            <a:r>
              <a:rPr lang="it-IT" dirty="0"/>
              <a:t>Scuola secondaria di </a:t>
            </a:r>
          </a:p>
          <a:p>
            <a:r>
              <a:rPr lang="it-IT" dirty="0"/>
              <a:t>primo grado Crosia Mirto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98818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1996" y="916818"/>
            <a:ext cx="9601196" cy="1303867"/>
          </a:xfrm>
        </p:spPr>
        <p:txBody>
          <a:bodyPr/>
          <a:lstStyle/>
          <a:p>
            <a:r>
              <a:rPr lang="it-IT" dirty="0"/>
              <a:t>TERRITORIO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98021" y="2465493"/>
            <a:ext cx="9076508" cy="3318936"/>
          </a:xfrm>
        </p:spPr>
        <p:txBody>
          <a:bodyPr>
            <a:normAutofit/>
          </a:bodyPr>
          <a:lstStyle/>
          <a:p>
            <a:r>
              <a:rPr lang="it-IT" sz="2000" dirty="0"/>
              <a:t>La Sila sorprende da subito, perché sorge nel mezzo di una lingua di terra lunga e stretta al centro del Mediterraneo. Il Parco Nazionale della Sila è situato nel più grande altopiano d'Europa, in un'area di rilevante interesse naturalistico, ambientale e storico-culturale, costituito da Sila Grande, Sila Greca e Sila Piccola. Si estende nel territorio di 19 comuni di 3 province della Calabria (Cosenza, Catanzaro e Crotone), per complessivi 73.695 ettari.</a:t>
            </a:r>
          </a:p>
          <a:p>
            <a:r>
              <a:rPr lang="it-IT" sz="2000" dirty="0"/>
              <a:t>  Le sue caratteristiche geologiche, unitamente a quelle dovute alla sua posizione geografica, determinano una serie di paesaggi unici al mondo. La Sila infatti, coperta di alberi e non a caso soprannominata da sempre “Gran Bosco d'Italia”, è stata sfruttata per millenni (sin dai tempi della Magna Grecia) per il suo legname utilizzato poi nella costruzione di navi, case….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483" y="871203"/>
            <a:ext cx="2391591" cy="13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77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persona, parete, donna, interni&#10;&#10;Descrizione generata automaticamente">
            <a:extLst>
              <a:ext uri="{FF2B5EF4-FFF2-40B4-BE49-F238E27FC236}">
                <a16:creationId xmlns:a16="http://schemas.microsoft.com/office/drawing/2014/main" xmlns="" id="{D58640ED-DC95-2CCD-313C-7F0A8DC4D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704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8934" y="864566"/>
            <a:ext cx="9601196" cy="1303867"/>
          </a:xfrm>
        </p:spPr>
        <p:txBody>
          <a:bodyPr>
            <a:normAutofit/>
          </a:bodyPr>
          <a:lstStyle/>
          <a:p>
            <a:r>
              <a:rPr lang="it-IT" sz="4000" dirty="0"/>
              <a:t>IL MUSEO DELLE BIODIVERSITA’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29645" y="2601697"/>
            <a:ext cx="6098176" cy="3318936"/>
          </a:xfrm>
        </p:spPr>
        <p:txBody>
          <a:bodyPr>
            <a:normAutofit/>
          </a:bodyPr>
          <a:lstStyle/>
          <a:p>
            <a:r>
              <a:rPr lang="it-IT" sz="2000" dirty="0"/>
              <a:t>Situato presso il Centro Visite “Cupone”, il Museo della Biodiversità ospita migliaia di esemplari di farfalle, mammiferi, serpenti, uccelli e tanto altro ancora.</a:t>
            </a:r>
          </a:p>
        </p:txBody>
      </p:sp>
      <p:sp>
        <p:nvSpPr>
          <p:cNvPr id="4" name="Rettangolo 3"/>
          <p:cNvSpPr/>
          <p:nvPr/>
        </p:nvSpPr>
        <p:spPr>
          <a:xfrm>
            <a:off x="1199607" y="358786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/>
              <a:t>La collezione è il risultato di decenni di ricerche scientifiche, soprattutto entomologiche, volte a mettere assieme tutti i dati reperibili e possibili, in funzione delle specializzazioni dei ricercatori coinvolti, sulla biodiversità in Italia, più generalmente nelle Regioni centro-meridionali ed isole, ma con particolare riguardo alla Calabria e – soprattutto – alla Sila</a:t>
            </a:r>
            <a:r>
              <a:rPr lang="it-IT" dirty="0"/>
              <a:t>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2563" y="784824"/>
            <a:ext cx="2194558" cy="146334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222379" y="3043646"/>
            <a:ext cx="1854926" cy="1407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591" y="2515694"/>
            <a:ext cx="2481944" cy="164845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591" y="4261165"/>
            <a:ext cx="2520043" cy="189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245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10194" y="1969034"/>
            <a:ext cx="639644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Il Parco Nazionale della Sila è un Parco soprattutto montano, in cui i boschi occupano l’81% della superficie totale, mentre i pascoli ne occupano il 4%. È caratterizzato dalla presenza massiccia del faggio e dalle pinete di pino </a:t>
            </a:r>
            <a:r>
              <a:rPr lang="it-IT" sz="2000" dirty="0" err="1"/>
              <a:t>laricio</a:t>
            </a:r>
            <a:r>
              <a:rPr lang="it-IT" sz="2000" dirty="0"/>
              <a:t>. In Sila Piccola particolarmente importanti sono i boschi misti faggio-abete di Monte </a:t>
            </a:r>
            <a:r>
              <a:rPr lang="it-IT" sz="2000" dirty="0" err="1"/>
              <a:t>Gariglione</a:t>
            </a:r>
            <a:r>
              <a:rPr lang="it-IT" sz="2000" dirty="0"/>
              <a:t> e Monte Femminamorta. In Sila Greca assumono rilevanza i popolamenti di querce. Nella </a:t>
            </a:r>
            <a:r>
              <a:rPr lang="it-IT" sz="2000" dirty="0" err="1"/>
              <a:t>presila</a:t>
            </a:r>
            <a:r>
              <a:rPr lang="it-IT" sz="2000" dirty="0"/>
              <a:t> di Catanzaro, si hanno cedui e castagneti da frutto, soprassuoli di leccio, localmente misto a sughera e rimboschimenti di pini mediterranei. Tipici di tutta l’area del Parco sono anche i pioppeti di tremolo, soprattutto nelle zone percorse da incendi, e le formazioni di ontano nero lungo i corsi d’acqua.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788" y="2811683"/>
            <a:ext cx="3401863" cy="240812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770702" y="653143"/>
            <a:ext cx="4800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LA FLORA</a:t>
            </a:r>
          </a:p>
        </p:txBody>
      </p:sp>
      <p:cxnSp>
        <p:nvCxnSpPr>
          <p:cNvPr id="6" name="Connettore diritto 5"/>
          <p:cNvCxnSpPr/>
          <p:nvPr/>
        </p:nvCxnSpPr>
        <p:spPr>
          <a:xfrm flipV="1">
            <a:off x="1489166" y="1606731"/>
            <a:ext cx="9392194" cy="261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244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336767" y="895534"/>
            <a:ext cx="99495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Gli studi disponibili consentono di stimare la flora dell’altopiano silano in circa 1.200 specie e sottospecie, appartenenti a 440 generi e 90 famiglie. In Sila si rinviene quasi la metà della flora presente nella Regione Calabria, stimata in 2.629 entità.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707" y="2063931"/>
            <a:ext cx="3209627" cy="238541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424237" y="4706584"/>
            <a:ext cx="97746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Questo dato evidenzia la elevata ricchezza floristica di questi territori dovuta alla diversità di habitat e alle peculiari vicende paleogeografiche e paleoclimatiche che hanno interessato l’altopiano silano.</a:t>
            </a:r>
          </a:p>
        </p:txBody>
      </p:sp>
    </p:spTree>
    <p:extLst>
      <p:ext uri="{BB962C8B-B14F-4D97-AF65-F5344CB8AC3E}">
        <p14:creationId xmlns:p14="http://schemas.microsoft.com/office/powerpoint/2010/main" val="2954698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96247" y="0"/>
            <a:ext cx="9609668" cy="1468800"/>
          </a:xfrm>
        </p:spPr>
        <p:txBody>
          <a:bodyPr>
            <a:normAutofit/>
          </a:bodyPr>
          <a:lstStyle/>
          <a:p>
            <a:r>
              <a:rPr lang="it-IT" sz="4000" dirty="0"/>
              <a:t>LA FAUNA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43149" y="1759861"/>
            <a:ext cx="5445034" cy="3896356"/>
          </a:xfrm>
        </p:spPr>
        <p:txBody>
          <a:bodyPr>
            <a:noAutofit/>
          </a:bodyPr>
          <a:lstStyle/>
          <a:p>
            <a:r>
              <a:rPr lang="it-IT" dirty="0"/>
              <a:t>La biodiversità animale del territorio del Parco annovera nel suo complesso 175 specie di vertebrati autoctoni, così suddivise: Mammiferi 65; Uccelli 80; Anfibi 12; Rettili 16; Pesci 2; senza contare le entità alloctone e quelle di comparsa occasionale o erratiche. La fauna invertebrata è ovviamente molto più numerosa, stimabile in circa 4.500-5.000 specie, incluse le 14 specie endemiche della Calabria. La fauna, ossia l’insieme delle specie animali che popolano una regione, è uno degli elementi costitutivi dell’ecosistema. Risente quindi dell’interazione fra svariati elementi, quali il clima, gli ambienti ecologici e l’intervento dell'uomo.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845" y="2303597"/>
            <a:ext cx="4231821" cy="2808884"/>
          </a:xfrm>
          <a:prstGeom prst="rect">
            <a:avLst/>
          </a:prstGeom>
        </p:spPr>
      </p:pic>
      <p:cxnSp>
        <p:nvCxnSpPr>
          <p:cNvPr id="6" name="Connettore diritto 5"/>
          <p:cNvCxnSpPr/>
          <p:nvPr/>
        </p:nvCxnSpPr>
        <p:spPr>
          <a:xfrm>
            <a:off x="1750423" y="1487623"/>
            <a:ext cx="89872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841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28606" y="755153"/>
            <a:ext cx="7563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IL LUPO</a:t>
            </a:r>
          </a:p>
        </p:txBody>
      </p:sp>
      <p:cxnSp>
        <p:nvCxnSpPr>
          <p:cNvPr id="4" name="Connettore diritto 3"/>
          <p:cNvCxnSpPr/>
          <p:nvPr/>
        </p:nvCxnSpPr>
        <p:spPr>
          <a:xfrm>
            <a:off x="1227909" y="1452469"/>
            <a:ext cx="9875521" cy="105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855616" y="1593667"/>
            <a:ext cx="85235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lupo è certamente l’emblema dell’ Altopiano Silano, predatore per eccellenza. Appartenente all’ordine dei carnivori e alla famiglia dei canidi, ha un peso che da adulto può arrivare a 40 chilogrammi. Il suo mantello ha un colore variabile a seconda dell’età, delle stagioni e del suo habitat. In Sila, normalmente, assume un colore bruno-fulvo con sfumature </a:t>
            </a:r>
            <a:r>
              <a:rPr lang="it-IT" dirty="0" err="1"/>
              <a:t>scure.Vive</a:t>
            </a:r>
            <a:r>
              <a:rPr lang="it-IT" dirty="0"/>
              <a:t> tra i 10 e i 15 anni in branchi regolati da rigide regole gerarchiche anche se non mancano casi di esemplari solitari. Vive, di norma, tra i boschi montani nutrendosi di piccoli animali ma attacca anche mammiferi più grandi come cervi e cinghiali. In periodi di penuria di prede è arrivato, a volte, ad attaccare anche le greggi attirandosi l’odio dei pastori che ne hanno fatto oggetto di una caccia spietata decimandone la popolazione fino a portarla sull’orlo dell’estinzione. A causa di questa persecuzione sistematica, negli anni 70, in Italia, rimasero un numero esiguo di esemplari localizzati quasi esclusivamente in Sila. La definitiva scomparsa è stata evitata grazie alle campagne condotte dalle organizzazioni ambientalistiche, le cui raccomandazioni sono state recepite dalle autorità con norme che dichiarano il lupo come specie protetta vietandone la caccia e prevedendo pene severe per i trasgressori. Adesso, il lupo, è tornato stabilmente in molte zone dell’Appennino è l’aliquota più grande si trova in Sila, il luogo che gli ha permesso di sopravvivere all’estinzione definitiva.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131" y="1807657"/>
            <a:ext cx="2223824" cy="148254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131" y="3855824"/>
            <a:ext cx="2144343" cy="14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329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19536" y="1268761"/>
            <a:ext cx="8458200" cy="2666727"/>
          </a:xfrm>
        </p:spPr>
        <p:txBody>
          <a:bodyPr>
            <a:normAutofit fontScale="90000"/>
          </a:bodyPr>
          <a:lstStyle/>
          <a:p>
            <a:r>
              <a:rPr lang="it-IT" b="1" i="1" u="sng" dirty="0">
                <a:solidFill>
                  <a:srgbClr val="FF0000"/>
                </a:solidFill>
              </a:rPr>
              <a:t>“</a:t>
            </a:r>
            <a:r>
              <a:rPr lang="it-IT" b="1" i="1" u="sng" dirty="0">
                <a:solidFill>
                  <a:srgbClr val="FF0000"/>
                </a:solidFill>
                <a:latin typeface="Bell MT" pitchFamily="18" charset="0"/>
              </a:rPr>
              <a:t>ROBOTICAMENTE ROSSO </a:t>
            </a:r>
            <a:r>
              <a:rPr lang="it-IT" b="1" i="1" u="sng" dirty="0">
                <a:solidFill>
                  <a:srgbClr val="FF0000"/>
                </a:solidFill>
              </a:rPr>
              <a:t>“</a:t>
            </a:r>
            <a:r>
              <a:rPr lang="it-IT" dirty="0"/>
              <a:t/>
            </a:r>
            <a:br>
              <a:rPr lang="it-IT" dirty="0"/>
            </a:br>
            <a:r>
              <a:rPr lang="it-IT" sz="2800" dirty="0">
                <a:latin typeface="Bell MT" pitchFamily="18" charset="0"/>
              </a:rPr>
              <a:t>SCUOLA SECONDARIA </a:t>
            </a:r>
            <a:r>
              <a:rPr lang="it-IT" sz="2800" dirty="0" err="1">
                <a:latin typeface="Bell MT" pitchFamily="18" charset="0"/>
              </a:rPr>
              <a:t>DI</a:t>
            </a:r>
            <a:r>
              <a:rPr lang="it-IT" sz="2800" dirty="0">
                <a:latin typeface="Bell MT" pitchFamily="18" charset="0"/>
              </a:rPr>
              <a:t> 1° GRADO</a:t>
            </a:r>
            <a:br>
              <a:rPr lang="it-IT" sz="2800" dirty="0">
                <a:latin typeface="Bell MT" pitchFamily="18" charset="0"/>
              </a:rPr>
            </a:br>
            <a:r>
              <a:rPr lang="it-IT" sz="2800" i="1" dirty="0">
                <a:latin typeface="Bell MT" pitchFamily="18" charset="0"/>
              </a:rPr>
              <a:t>Tutor</a:t>
            </a:r>
            <a:r>
              <a:rPr lang="it-IT" sz="2800" dirty="0">
                <a:latin typeface="Bell MT" pitchFamily="18" charset="0"/>
              </a:rPr>
              <a:t>: Prof.ssa Maria Caruso</a:t>
            </a:r>
            <a:br>
              <a:rPr lang="it-IT" sz="2800" dirty="0">
                <a:latin typeface="Bell MT" pitchFamily="18" charset="0"/>
              </a:rPr>
            </a:br>
            <a:r>
              <a:rPr lang="it-IT" sz="2800" i="1" dirty="0">
                <a:latin typeface="Bell MT" pitchFamily="18" charset="0"/>
              </a:rPr>
              <a:t>    Esperto</a:t>
            </a:r>
            <a:r>
              <a:rPr lang="it-IT" sz="2800" dirty="0">
                <a:latin typeface="Bell MT" pitchFamily="18" charset="0"/>
              </a:rPr>
              <a:t>:Prof. Gianfranco </a:t>
            </a:r>
            <a:r>
              <a:rPr lang="it-IT" sz="2800" dirty="0" err="1">
                <a:latin typeface="Bell MT" pitchFamily="18" charset="0"/>
              </a:rPr>
              <a:t>Sapia</a:t>
            </a:r>
            <a:r>
              <a:rPr lang="it-IT" sz="2800" dirty="0">
                <a:latin typeface="Bell MT" pitchFamily="18" charset="0"/>
              </a:rPr>
              <a:t/>
            </a:r>
            <a:br>
              <a:rPr lang="it-IT" sz="2800" dirty="0">
                <a:latin typeface="Bell MT" pitchFamily="18" charset="0"/>
              </a:rPr>
            </a:br>
            <a:r>
              <a:rPr lang="it-IT" sz="2800" i="1" dirty="0">
                <a:latin typeface="Bell MT" pitchFamily="18" charset="0"/>
              </a:rPr>
              <a:t>Classi</a:t>
            </a:r>
            <a:r>
              <a:rPr lang="it-IT" sz="2800" dirty="0">
                <a:latin typeface="Bell MT" pitchFamily="18" charset="0"/>
              </a:rPr>
              <a:t>: 1° A, 1°E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WhatsApp Image 2022-03-22 at 09.50.46.jpe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76" y="3212976"/>
            <a:ext cx="2839046" cy="2839046"/>
          </a:xfrm>
        </p:spPr>
      </p:pic>
      <p:pic>
        <p:nvPicPr>
          <p:cNvPr id="7" name="Segnaposto contenuto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8128" y="188641"/>
            <a:ext cx="3240360" cy="3024336"/>
          </a:xfrm>
          <a:prstGeom prst="rect">
            <a:avLst/>
          </a:prstGeom>
        </p:spPr>
      </p:pic>
      <p:pic>
        <p:nvPicPr>
          <p:cNvPr id="8" name="Segnaposto contenuto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121" y="3284985"/>
            <a:ext cx="3292055" cy="3039429"/>
          </a:xfrm>
          <a:prstGeom prst="rect">
            <a:avLst/>
          </a:prstGeom>
        </p:spPr>
      </p:pic>
      <p:pic>
        <p:nvPicPr>
          <p:cNvPr id="9" name="Segnaposto contenuto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1504" y="3068960"/>
            <a:ext cx="2376264" cy="3256988"/>
          </a:xfrm>
          <a:prstGeom prst="rect">
            <a:avLst/>
          </a:prstGeom>
        </p:spPr>
      </p:pic>
      <p:pic>
        <p:nvPicPr>
          <p:cNvPr id="10" name="Segnaposto contenuto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5521" y="188640"/>
            <a:ext cx="5189537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40216" y="3356992"/>
            <a:ext cx="2304256" cy="3384376"/>
          </a:xfrm>
          <a:prstGeom prst="rect">
            <a:avLst/>
          </a:prstGeom>
        </p:spPr>
      </p:pic>
      <p:pic>
        <p:nvPicPr>
          <p:cNvPr id="4" name="Segnaposto contenuto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501008"/>
            <a:ext cx="3686686" cy="321297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2025" y="980728"/>
            <a:ext cx="3173201" cy="2232248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87888" y="3429001"/>
            <a:ext cx="2808312" cy="3286545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7464152" y="472514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6384032" y="472514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735960" y="472514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Segnaposto contenuto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1505" y="188641"/>
            <a:ext cx="4416503" cy="3186263"/>
          </a:xfrm>
          <a:prstGeom prst="rect">
            <a:avLst/>
          </a:prstGeom>
        </p:spPr>
      </p:pic>
      <p:sp>
        <p:nvSpPr>
          <p:cNvPr id="12" name="Ovale 11"/>
          <p:cNvSpPr/>
          <p:nvPr/>
        </p:nvSpPr>
        <p:spPr>
          <a:xfrm>
            <a:off x="1847528" y="1916832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4943872" y="1412776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855640" y="1484784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2495600" y="1484784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1703512" y="1628800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7" descr="1649693242673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55640" y="260648"/>
            <a:ext cx="3352800" cy="3352800"/>
          </a:xfrm>
        </p:spPr>
      </p:pic>
      <p:pic>
        <p:nvPicPr>
          <p:cNvPr id="5" name="Immagine 4" descr="164969324266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48636" y="124036"/>
            <a:ext cx="3384376" cy="3657600"/>
          </a:xfrm>
          <a:prstGeom prst="rect">
            <a:avLst/>
          </a:prstGeom>
        </p:spPr>
      </p:pic>
      <p:pic>
        <p:nvPicPr>
          <p:cNvPr id="6" name="Immagine 5" descr="164969324268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1" y="3717033"/>
            <a:ext cx="2935479" cy="2935479"/>
          </a:xfrm>
          <a:prstGeom prst="rect">
            <a:avLst/>
          </a:prstGeom>
        </p:spPr>
      </p:pic>
      <p:pic>
        <p:nvPicPr>
          <p:cNvPr id="7" name="Segnaposto contenuto 6" descr="1649693242711.jpg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8048" y="3789040"/>
            <a:ext cx="3778250" cy="2698130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9C95B38-D5CB-C32C-49C2-1B38740A3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296"/>
            <a:ext cx="10515600" cy="214539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Georgia" panose="02040502050405020303" pitchFamily="18" charset="0"/>
              </a:rPr>
              <a:t/>
            </a:r>
            <a:br>
              <a:rPr lang="it-IT" b="1" dirty="0">
                <a:latin typeface="Georgia" panose="02040502050405020303" pitchFamily="18" charset="0"/>
              </a:rPr>
            </a:br>
            <a:r>
              <a:rPr lang="it-IT" b="1" dirty="0">
                <a:latin typeface="Georgia" panose="02040502050405020303" pitchFamily="18" charset="0"/>
              </a:rPr>
              <a:t>GIORNATA DELLA POESIA 21 MARZO</a:t>
            </a:r>
            <a:br>
              <a:rPr lang="it-IT" b="1" dirty="0">
                <a:latin typeface="Georgia" panose="02040502050405020303" pitchFamily="18" charset="0"/>
              </a:rPr>
            </a:br>
            <a:r>
              <a:rPr lang="it-IT" sz="3600" b="1" i="1" dirty="0">
                <a:latin typeface="Georgia" panose="02040502050405020303" pitchFamily="18" charset="0"/>
              </a:rPr>
              <a:t>IL DADAISMO</a:t>
            </a:r>
            <a:r>
              <a:rPr lang="it-IT" b="1" dirty="0"/>
              <a:t/>
            </a:r>
            <a:br>
              <a:rPr lang="it-IT" b="1" dirty="0"/>
            </a:br>
            <a:r>
              <a:rPr lang="it-IT" sz="3100" b="1" dirty="0"/>
              <a:t>Un fenomeno che scoppia nella metà della crisi morale ed economica del dopoguerra</a:t>
            </a:r>
            <a:br>
              <a:rPr lang="it-IT" sz="3100" b="1" dirty="0"/>
            </a:br>
            <a:r>
              <a:rPr lang="it-IT" sz="2700" b="1" i="1" dirty="0"/>
              <a:t>CLASSE III C</a:t>
            </a:r>
            <a:br>
              <a:rPr lang="it-IT" sz="2700" b="1" i="1" dirty="0"/>
            </a:br>
            <a:endParaRPr lang="it-IT" sz="2700" b="1" i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90A83AA-1EAD-E807-371E-32C90BDEC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90787"/>
            <a:ext cx="4454236" cy="4351338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Il Dadaismo è un movimento radicale, provocatorio e contrario al perbenismo e alla morale borghese. Parimenti rifiutati sono i valori e canoni dell’estetica classica. Si predilige una forma di anarchia espressiva, al di là di ogni convenzione.</a:t>
            </a:r>
          </a:p>
        </p:txBody>
      </p:sp>
      <p:pic>
        <p:nvPicPr>
          <p:cNvPr id="4" name="Segnaposto contenuto 4" descr="Immagine che contiene testo, interni, elettronico, schermo&#10;&#10;Descrizione generata automaticamente">
            <a:extLst>
              <a:ext uri="{FF2B5EF4-FFF2-40B4-BE49-F238E27FC236}">
                <a16:creationId xmlns:a16="http://schemas.microsoft.com/office/drawing/2014/main" xmlns="" id="{A5827DE9-AC5E-920C-00AE-CB863A0EF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510517"/>
            <a:ext cx="5506703" cy="400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6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xmlns="" id="{505E2EC8-B6F2-5287-061B-2C40D5E6E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89DCEE2D-B42D-AAF9-7E0E-2D5D42E27108}"/>
              </a:ext>
            </a:extLst>
          </p:cNvPr>
          <p:cNvSpPr txBox="1"/>
          <p:nvPr/>
        </p:nvSpPr>
        <p:spPr>
          <a:xfrm>
            <a:off x="4306888" y="120247"/>
            <a:ext cx="3578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MOBILITA’ IN ENTRATA</a:t>
            </a:r>
          </a:p>
        </p:txBody>
      </p:sp>
    </p:spTree>
    <p:extLst>
      <p:ext uri="{BB962C8B-B14F-4D97-AF65-F5344CB8AC3E}">
        <p14:creationId xmlns:p14="http://schemas.microsoft.com/office/powerpoint/2010/main" val="1508331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CE3B4559-AD78-C381-38AE-366D290F4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946" y="0"/>
            <a:ext cx="4752108" cy="6691745"/>
          </a:xfrm>
          <a:blipFill>
            <a:blip r:embed="rId3"/>
            <a:tile tx="0" ty="0" sx="100000" sy="100000" flip="none" algn="tl"/>
          </a:blipFill>
          <a:ln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30708199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, tessuto&#10;&#10;Descrizione generata automaticamente">
            <a:extLst>
              <a:ext uri="{FF2B5EF4-FFF2-40B4-BE49-F238E27FC236}">
                <a16:creationId xmlns:a16="http://schemas.microsoft.com/office/drawing/2014/main" xmlns="" id="{9B2D67FA-FDA8-8794-0D37-40405FE376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405822" y="-1405821"/>
            <a:ext cx="6858000" cy="966964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9265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xmlns="" id="{9E635D65-B711-B395-B9FE-0BC85915A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2401" y="220919"/>
            <a:ext cx="4724400" cy="6416162"/>
          </a:xfrm>
        </p:spPr>
      </p:pic>
    </p:spTree>
    <p:extLst>
      <p:ext uri="{BB962C8B-B14F-4D97-AF65-F5344CB8AC3E}">
        <p14:creationId xmlns:p14="http://schemas.microsoft.com/office/powerpoint/2010/main" val="15845903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frigorifero, porta&#10;&#10;Descrizione generata automaticamente">
            <a:extLst>
              <a:ext uri="{FF2B5EF4-FFF2-40B4-BE49-F238E27FC236}">
                <a16:creationId xmlns:a16="http://schemas.microsoft.com/office/drawing/2014/main" xmlns="" id="{CC076865-9E74-EBF3-AC5E-73D54B904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9218" y="196874"/>
            <a:ext cx="4613563" cy="6616651"/>
          </a:xfrm>
        </p:spPr>
      </p:pic>
    </p:spTree>
    <p:extLst>
      <p:ext uri="{BB962C8B-B14F-4D97-AF65-F5344CB8AC3E}">
        <p14:creationId xmlns:p14="http://schemas.microsoft.com/office/powerpoint/2010/main" val="6153441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C58A3E95-F01E-7A25-FC51-9655B9380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09" y="189686"/>
            <a:ext cx="4655127" cy="6501946"/>
          </a:xfrm>
        </p:spPr>
      </p:pic>
    </p:spTree>
    <p:extLst>
      <p:ext uri="{BB962C8B-B14F-4D97-AF65-F5344CB8AC3E}">
        <p14:creationId xmlns:p14="http://schemas.microsoft.com/office/powerpoint/2010/main" val="31434195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13AD8B16-CA41-381C-86FD-D639E3EA5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8545" y="309478"/>
            <a:ext cx="4613564" cy="6516658"/>
          </a:xfrm>
        </p:spPr>
      </p:pic>
    </p:spTree>
    <p:extLst>
      <p:ext uri="{BB962C8B-B14F-4D97-AF65-F5344CB8AC3E}">
        <p14:creationId xmlns:p14="http://schemas.microsoft.com/office/powerpoint/2010/main" val="30992802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cielo, esterni, persona, persone&#10;&#10;Descrizione generata automaticamente">
            <a:extLst>
              <a:ext uri="{FF2B5EF4-FFF2-40B4-BE49-F238E27FC236}">
                <a16:creationId xmlns:a16="http://schemas.microsoft.com/office/drawing/2014/main" xmlns="" id="{9E08DDCF-55C4-3A01-0190-C3633D216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5870" y="2"/>
            <a:ext cx="10476129" cy="685799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D928DD85-BB99-450D-A702-2683E02962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40E5BD2-4019-4012-A1AA-628900E659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2379119-0E29-8729-46AF-66F0BC68E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42006"/>
            <a:ext cx="3879232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dirty="0">
                <a:solidFill>
                  <a:srgbClr val="FF0000"/>
                </a:solidFill>
              </a:rPr>
              <a:t>PROGETTO PON FARE TEATRO A SCUOLA</a:t>
            </a:r>
          </a:p>
        </p:txBody>
      </p:sp>
    </p:spTree>
    <p:extLst>
      <p:ext uri="{BB962C8B-B14F-4D97-AF65-F5344CB8AC3E}">
        <p14:creationId xmlns:p14="http://schemas.microsoft.com/office/powerpoint/2010/main" val="383413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dificio, esterni, persona, gruppo&#10;&#10;Descrizione generata automaticamente">
            <a:extLst>
              <a:ext uri="{FF2B5EF4-FFF2-40B4-BE49-F238E27FC236}">
                <a16:creationId xmlns:a16="http://schemas.microsoft.com/office/drawing/2014/main" xmlns="" id="{A99690E2-5A6C-2FB6-7537-1BBC4F722D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xmlns="" id="{3B432D73-5C38-474F-AF96-A3228731BF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487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edificio, sport&#10;&#10;Descrizione generata automaticamente">
            <a:extLst>
              <a:ext uri="{FF2B5EF4-FFF2-40B4-BE49-F238E27FC236}">
                <a16:creationId xmlns:a16="http://schemas.microsoft.com/office/drawing/2014/main" xmlns="" id="{B183C57D-F712-80AF-BA52-C47D2F09DE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606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xmlns="" id="{CD83BC5D-AAB1-3842-BF04-46A22DE7D5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2571" y="706587"/>
            <a:ext cx="8309429" cy="5444826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8" name="Group 9">
            <a:extLst>
              <a:ext uri="{FF2B5EF4-FFF2-40B4-BE49-F238E27FC236}">
                <a16:creationId xmlns:a16="http://schemas.microsoft.com/office/drawing/2014/main" xmlns="" id="{63737881-458F-40AD-B72B-B57D267DC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C2967126-346F-41EA-982D-63D8EBB60D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1BCD9601-1F44-4E40-998C-1B256DAE94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1A1CA4E9-12FA-47EB-8471-25E8D55152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xmlns="" id="{E13A9BF0-334C-4457-A635-9CA4877EAAFB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xmlns="" id="{FF05821A-8598-44E4-A18C-538D5331E455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8A4ECC81-E17F-4F87-9A0B-398363A864A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xmlns="" id="{1FBBD7D8-A895-40D0-A53D-DEDF495B2F18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xmlns="" id="{BA602493-BC70-48CF-BDBA-88A866227422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xmlns="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87279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bagagli, edificio, valigia, aeroporto&#10;&#10;Descrizione generata automaticamente">
            <a:extLst>
              <a:ext uri="{FF2B5EF4-FFF2-40B4-BE49-F238E27FC236}">
                <a16:creationId xmlns:a16="http://schemas.microsoft.com/office/drawing/2014/main" xmlns="" id="{ED320639-AB81-B72D-6FD0-4FE4822CC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58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613B4A9-1C7C-4729-A016-AB42D397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edificio, persona, esterni&#10;&#10;Descrizione generata automaticamente">
            <a:extLst>
              <a:ext uri="{FF2B5EF4-FFF2-40B4-BE49-F238E27FC236}">
                <a16:creationId xmlns:a16="http://schemas.microsoft.com/office/drawing/2014/main" xmlns="" id="{D32AD2CF-16FF-894A-69C4-F7E8BCCDE1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5" y="540326"/>
            <a:ext cx="12192385" cy="5929741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44072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4613B4A9-1C7C-4729-A016-AB42D397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xmlns="" id="{352B4747-66F8-5525-4830-AF24419D10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75236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xmlns="" id="{C83A5C14-ED91-4CD1-809E-D29FF97C9A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56065185-5C34-4F86-AA96-AA4D065B0E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 descr="Immagine che contiene persona, inpiedi, persone, gruppo&#10;&#10;Descrizione generata automaticamente">
            <a:extLst>
              <a:ext uri="{FF2B5EF4-FFF2-40B4-BE49-F238E27FC236}">
                <a16:creationId xmlns:a16="http://schemas.microsoft.com/office/drawing/2014/main" xmlns="" id="{73CB8CBD-3BC1-F508-2EDB-270182E596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75912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4613B4A9-1C7C-4729-A016-AB42D397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persona, sport, ballerino, vestito&#10;&#10;Descrizione generata automaticamente">
            <a:extLst>
              <a:ext uri="{FF2B5EF4-FFF2-40B4-BE49-F238E27FC236}">
                <a16:creationId xmlns:a16="http://schemas.microsoft.com/office/drawing/2014/main" xmlns="" id="{38256478-673E-27D6-55CF-54617E1551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82462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persona&#10;&#10;Descrizione generata automaticamente">
            <a:extLst>
              <a:ext uri="{FF2B5EF4-FFF2-40B4-BE49-F238E27FC236}">
                <a16:creationId xmlns:a16="http://schemas.microsoft.com/office/drawing/2014/main" xmlns="" id="{F53AA9C3-BABA-4BD1-BF53-C59CFE706E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17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persona, esterni, gruppo&#10;&#10;Descrizione generata automaticamente">
            <a:extLst>
              <a:ext uri="{FF2B5EF4-FFF2-40B4-BE49-F238E27FC236}">
                <a16:creationId xmlns:a16="http://schemas.microsoft.com/office/drawing/2014/main" xmlns="" id="{D42C2DAD-4A16-2EA3-AF35-D2D43A93D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299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edificio, esterni, persona, saltando&#10;&#10;Descrizione generata automaticamente">
            <a:extLst>
              <a:ext uri="{FF2B5EF4-FFF2-40B4-BE49-F238E27FC236}">
                <a16:creationId xmlns:a16="http://schemas.microsoft.com/office/drawing/2014/main" xmlns="" id="{1002DB31-F4B3-CC7F-77FB-ADAF5C507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584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persona, edificio, esterni&#10;&#10;Descrizione generata automaticamente">
            <a:extLst>
              <a:ext uri="{FF2B5EF4-FFF2-40B4-BE49-F238E27FC236}">
                <a16:creationId xmlns:a16="http://schemas.microsoft.com/office/drawing/2014/main" xmlns="" id="{DB1C1180-E8CD-30CB-8B8F-FDFDA3E932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653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edificio, esterni, gruppo, persone&#10;&#10;Descrizione generata automaticamente">
            <a:extLst>
              <a:ext uri="{FF2B5EF4-FFF2-40B4-BE49-F238E27FC236}">
                <a16:creationId xmlns:a16="http://schemas.microsoft.com/office/drawing/2014/main" xmlns="" id="{FB645CF3-5381-4DCD-C1A6-33AA6E36EB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0704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magine 6" descr="Immagine che contiene edificio, persona, esterni, persone&#10;&#10;Descrizione generata automaticamente">
            <a:extLst>
              <a:ext uri="{FF2B5EF4-FFF2-40B4-BE49-F238E27FC236}">
                <a16:creationId xmlns:a16="http://schemas.microsoft.com/office/drawing/2014/main" xmlns="" id="{CE81B5B3-2765-6433-D324-CD4B56D1FB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19" y="450273"/>
            <a:ext cx="12092961" cy="552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86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esterni, cielo, persona, persone&#10;&#10;Descrizione generata automaticamente">
            <a:extLst>
              <a:ext uri="{FF2B5EF4-FFF2-40B4-BE49-F238E27FC236}">
                <a16:creationId xmlns:a16="http://schemas.microsoft.com/office/drawing/2014/main" xmlns="" id="{08C04B87-5BD6-05CD-C3EB-8CBB1371F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084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edificio, persona, esterni, persone&#10;&#10;Descrizione generata automaticamente">
            <a:extLst>
              <a:ext uri="{FF2B5EF4-FFF2-40B4-BE49-F238E27FC236}">
                <a16:creationId xmlns:a16="http://schemas.microsoft.com/office/drawing/2014/main" xmlns="" id="{F8A377DF-B33F-3C99-6187-A99EDAFB5C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819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2283</Words>
  <Application>Microsoft Office PowerPoint</Application>
  <PresentationFormat>Personalizzato</PresentationFormat>
  <Paragraphs>237</Paragraphs>
  <Slides>90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90</vt:i4>
      </vt:variant>
    </vt:vector>
  </HeadingPairs>
  <TitlesOfParts>
    <vt:vector size="91" baseType="lpstr">
      <vt:lpstr>Tema di Office</vt:lpstr>
      <vt:lpstr>LAVORI REALIZZATI NEL SECONDO QUADRIMESTRE – I.C. CROSIA S.S.I grado</vt:lpstr>
      <vt:lpstr>PROGETTO ERASMUS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Partecipazione concorso "inventiamo una banconota" promosso dalla Banca d'Italia CLASSE I SEZ. A </vt:lpstr>
      <vt:lpstr>Partecipazione progetto PON apprendimento e socialità  modulo: “roboticamente blu”</vt:lpstr>
      <vt:lpstr>Presentazione standard di PowerPoint</vt:lpstr>
      <vt:lpstr>Presentazione standard di PowerPoint</vt:lpstr>
      <vt:lpstr>PROGETTO PON ROBOTICAMENTE</vt:lpstr>
      <vt:lpstr>Presentazione standard di PowerPoint</vt:lpstr>
      <vt:lpstr>Presentazione standard di PowerPoint</vt:lpstr>
      <vt:lpstr>Presentazione standard di PowerPoint</vt:lpstr>
      <vt:lpstr>UN POETICO VIAGGIO TRA LE REGIONI D’ITALIA</vt:lpstr>
      <vt:lpstr>LA CALABRIA</vt:lpstr>
      <vt:lpstr>LA BASILICATA</vt:lpstr>
      <vt:lpstr>LA PUGLIA</vt:lpstr>
      <vt:lpstr>LA CAMPANIA</vt:lpstr>
      <vt:lpstr>IL LAZIO</vt:lpstr>
      <vt:lpstr> IL MOLISE</vt:lpstr>
      <vt:lpstr>L’ABRUZZO</vt:lpstr>
      <vt:lpstr>L’UMBRIA</vt:lpstr>
      <vt:lpstr>LE MARCHE</vt:lpstr>
      <vt:lpstr>LA TOSCANA</vt:lpstr>
      <vt:lpstr>L’EMILIA-ROMAGNA</vt:lpstr>
      <vt:lpstr>IL PIEMONTE</vt:lpstr>
      <vt:lpstr>LA LOMBARDIA</vt:lpstr>
      <vt:lpstr>IL VENETO</vt:lpstr>
      <vt:lpstr>IL TRENTINO ALTO ADIGE</vt:lpstr>
      <vt:lpstr>IL FRIULI VENEZIA GIULIA</vt:lpstr>
      <vt:lpstr> LA VALLE D’AOSTA</vt:lpstr>
      <vt:lpstr>LA SICILIA</vt:lpstr>
      <vt:lpstr>LA SARDEGNA</vt:lpstr>
      <vt:lpstr>Lavoro realizzato dalla classe I sez. D:  KETRIN, DOMENICO, GENNARO, DIEGO, IRENE, ROSITA, DAVID, ANNAMARIA, GIOVANNI f., GIUSEPPE F., FRANCESCO, ANDREA, CECILIA, DOMINIQUE, PASQUALE, SERENA, SERAFINO, FRANCESCA, GIUSEPPE P., LUIGI, MARIO, GIUSY, MARTA, ERICA, GIOVANNI V. </vt:lpstr>
      <vt:lpstr>Parco nazionale della Sila con le sue biodiversità</vt:lpstr>
      <vt:lpstr>TERRITORIO</vt:lpstr>
      <vt:lpstr>IL MUSEO DELLE BIODIVERSITA’</vt:lpstr>
      <vt:lpstr>Presentazione standard di PowerPoint</vt:lpstr>
      <vt:lpstr>Presentazione standard di PowerPoint</vt:lpstr>
      <vt:lpstr>LA FAUNA</vt:lpstr>
      <vt:lpstr>Presentazione standard di PowerPoint</vt:lpstr>
      <vt:lpstr>“ROBOTICAMENTE ROSSO “ SCUOLA SECONDARIA DI 1° GRADO Tutor: Prof.ssa Maria Caruso     Esperto:Prof. Gianfranco Sapia Classi: 1° A, 1°E</vt:lpstr>
      <vt:lpstr>Presentazione standard di PowerPoint</vt:lpstr>
      <vt:lpstr>Presentazione standard di PowerPoint</vt:lpstr>
      <vt:lpstr>Presentazione standard di PowerPoint</vt:lpstr>
      <vt:lpstr> GIORNATA DELLA POESIA 21 MARZO IL DADAISMO Un fenomeno che scoppia nella metà della crisi morale ed economica del dopoguerra CLASSE III C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PROGETTO PON FARE TEATRO A SCUOLA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ERASMUS</dc:title>
  <dc:creator>Maria Grazia Arcidiacone</dc:creator>
  <cp:lastModifiedBy>Marino</cp:lastModifiedBy>
  <cp:revision>5</cp:revision>
  <dcterms:created xsi:type="dcterms:W3CDTF">2022-05-31T17:10:45Z</dcterms:created>
  <dcterms:modified xsi:type="dcterms:W3CDTF">2022-06-17T17:17:50Z</dcterms:modified>
</cp:coreProperties>
</file>